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x="18288000" cy="10287000"/>
  <p:notesSz cx="6858000" cy="9144000"/>
  <p:embeddedFontLst>
    <p:embeddedFont>
      <p:font typeface="TAN Mon Cheri" charset="1" panose="00000000000000000000"/>
      <p:regular r:id="rId27"/>
    </p:embeddedFont>
    <p:embeddedFont>
      <p:font typeface="Open Sans" charset="1" panose="020B0606030504020204"/>
      <p:regular r:id="rId28"/>
    </p:embeddedFont>
    <p:embeddedFont>
      <p:font typeface="Roca Two Bold" charset="1" panose="00000800000000000000"/>
      <p:regular r:id="rId29"/>
    </p:embeddedFont>
    <p:embeddedFont>
      <p:font typeface="TT Norms Bold" charset="1" panose="02000803030000020004"/>
      <p:regular r:id="rId30"/>
    </p:embeddedFont>
    <p:embeddedFont>
      <p:font typeface="Roca Two" charset="1" panose="00000500000000000000"/>
      <p:regular r:id="rId31"/>
    </p:embeddedFont>
    <p:embeddedFont>
      <p:font typeface="Open Sans Bold" charset="1" panose="020B0806030504020204"/>
      <p:regular r:id="rId32"/>
    </p:embeddedFont>
    <p:embeddedFont>
      <p:font typeface="Wonderful Branding" charset="1" panose="02000503000000020003"/>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3.png" Type="http://schemas.openxmlformats.org/officeDocument/2006/relationships/image"/><Relationship Id="rId7" Target="../media/image11.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12.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13.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14.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15.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16.jpeg" Type="http://schemas.openxmlformats.org/officeDocument/2006/relationships/image"/><Relationship Id="rId8" Target="../media/image17.jpeg" Type="http://schemas.openxmlformats.org/officeDocument/2006/relationships/image"/><Relationship Id="rId9" Target="../media/image18.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19.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21.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2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3.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3.png" Type="http://schemas.openxmlformats.org/officeDocument/2006/relationships/image"/><Relationship Id="rId7" Target="../media/image6.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3.png" Type="http://schemas.openxmlformats.org/officeDocument/2006/relationships/image"/><Relationship Id="rId7" Target="../media/image7.jpeg" Type="http://schemas.openxmlformats.org/officeDocument/2006/relationships/image"/><Relationship Id="rId8" Target="../media/image8.jpeg" Type="http://schemas.openxmlformats.org/officeDocument/2006/relationships/image"/><Relationship Id="rId9" Target="../media/image9.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3.png" Type="http://schemas.openxmlformats.org/officeDocument/2006/relationships/image"/><Relationship Id="rId7" Target="../media/image10.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EF7F2"/>
        </a:solidFill>
      </p:bgPr>
    </p:bg>
    <p:spTree>
      <p:nvGrpSpPr>
        <p:cNvPr id="1" name=""/>
        <p:cNvGrpSpPr/>
        <p:nvPr/>
      </p:nvGrpSpPr>
      <p:grpSpPr>
        <a:xfrm>
          <a:off x="0" y="0"/>
          <a:ext cx="0" cy="0"/>
          <a:chOff x="0" y="0"/>
          <a:chExt cx="0" cy="0"/>
        </a:xfrm>
      </p:grpSpPr>
      <p:sp>
        <p:nvSpPr>
          <p:cNvPr name="TextBox 2" id="2"/>
          <p:cNvSpPr txBox="true"/>
          <p:nvPr/>
        </p:nvSpPr>
        <p:spPr>
          <a:xfrm rot="0">
            <a:off x="1028700" y="3786850"/>
            <a:ext cx="11141765" cy="3917950"/>
          </a:xfrm>
          <a:prstGeom prst="rect">
            <a:avLst/>
          </a:prstGeom>
        </p:spPr>
        <p:txBody>
          <a:bodyPr anchor="t" rtlCol="false" tIns="0" lIns="0" bIns="0" rIns="0">
            <a:spAutoFit/>
          </a:bodyPr>
          <a:lstStyle/>
          <a:p>
            <a:pPr algn="l">
              <a:lnSpc>
                <a:spcPts val="10400"/>
              </a:lnSpc>
            </a:pPr>
            <a:r>
              <a:rPr lang="en-US" sz="8000">
                <a:solidFill>
                  <a:srgbClr val="231F20"/>
                </a:solidFill>
                <a:latin typeface="TAN Mon Cheri"/>
                <a:ea typeface="TAN Mon Cheri"/>
                <a:cs typeface="TAN Mon Cheri"/>
                <a:sym typeface="TAN Mon Cheri"/>
              </a:rPr>
              <a:t>PREPARING FOR SUMMER HEAT </a:t>
            </a:r>
          </a:p>
          <a:p>
            <a:pPr algn="l">
              <a:lnSpc>
                <a:spcPts val="10400"/>
              </a:lnSpc>
            </a:pPr>
            <a:r>
              <a:rPr lang="en-US" sz="8000">
                <a:solidFill>
                  <a:srgbClr val="231F20"/>
                </a:solidFill>
                <a:latin typeface="TAN Mon Cheri"/>
                <a:ea typeface="TAN Mon Cheri"/>
                <a:cs typeface="TAN Mon Cheri"/>
                <a:sym typeface="TAN Mon Cheri"/>
              </a:rPr>
              <a:t>AND WILDFIRES</a:t>
            </a:r>
          </a:p>
        </p:txBody>
      </p:sp>
      <p:sp>
        <p:nvSpPr>
          <p:cNvPr name="TextBox 3" id="3"/>
          <p:cNvSpPr txBox="true"/>
          <p:nvPr/>
        </p:nvSpPr>
        <p:spPr>
          <a:xfrm rot="0">
            <a:off x="1028700" y="8495031"/>
            <a:ext cx="12086004" cy="763269"/>
          </a:xfrm>
          <a:prstGeom prst="rect">
            <a:avLst/>
          </a:prstGeom>
        </p:spPr>
        <p:txBody>
          <a:bodyPr anchor="t" rtlCol="false" tIns="0" lIns="0" bIns="0" rIns="0">
            <a:spAutoFit/>
          </a:bodyPr>
          <a:lstStyle/>
          <a:p>
            <a:pPr algn="l">
              <a:lnSpc>
                <a:spcPts val="3080"/>
              </a:lnSpc>
            </a:pPr>
            <a:r>
              <a:rPr lang="en-US" sz="2200" spc="55">
                <a:solidFill>
                  <a:srgbClr val="231F20"/>
                </a:solidFill>
                <a:latin typeface="Open Sans"/>
                <a:ea typeface="Open Sans"/>
                <a:cs typeface="Open Sans"/>
                <a:sym typeface="Open Sans"/>
              </a:rPr>
              <a:t>Discussing the current heat and wildfire landscape and predictions across the state while exploring affordable and easy tools to beat that heat and filter your air as needed!</a:t>
            </a:r>
          </a:p>
        </p:txBody>
      </p:sp>
      <p:sp>
        <p:nvSpPr>
          <p:cNvPr name="AutoShape 4" id="4"/>
          <p:cNvSpPr/>
          <p:nvPr/>
        </p:nvSpPr>
        <p:spPr>
          <a:xfrm>
            <a:off x="1028700" y="8046294"/>
            <a:ext cx="14521094" cy="5009"/>
          </a:xfrm>
          <a:prstGeom prst="line">
            <a:avLst/>
          </a:prstGeom>
          <a:ln cap="flat" w="9525">
            <a:solidFill>
              <a:srgbClr val="231F20"/>
            </a:solidFill>
            <a:prstDash val="solid"/>
            <a:headEnd type="none" len="sm" w="sm"/>
            <a:tailEnd type="none" len="sm" w="sm"/>
          </a:ln>
        </p:spPr>
      </p:sp>
      <p:grpSp>
        <p:nvGrpSpPr>
          <p:cNvPr name="Group 5" id="5"/>
          <p:cNvGrpSpPr/>
          <p:nvPr/>
        </p:nvGrpSpPr>
        <p:grpSpPr>
          <a:xfrm rot="0">
            <a:off x="16023728" y="8051303"/>
            <a:ext cx="2149972" cy="2149972"/>
            <a:chOff x="0" y="0"/>
            <a:chExt cx="2866630" cy="2866630"/>
          </a:xfrm>
        </p:grpSpPr>
        <p:grpSp>
          <p:nvGrpSpPr>
            <p:cNvPr name="Group 6" id="6"/>
            <p:cNvGrpSpPr/>
            <p:nvPr/>
          </p:nvGrpSpPr>
          <p:grpSpPr>
            <a:xfrm rot="0">
              <a:off x="40311" y="45831"/>
              <a:ext cx="2786007" cy="2786007"/>
              <a:chOff x="0" y="0"/>
              <a:chExt cx="6350000" cy="6350000"/>
            </a:xfrm>
          </p:grpSpPr>
          <p:sp>
            <p:nvSpPr>
              <p:cNvPr name="Freeform 7" id="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6F3E4"/>
              </a:solidFill>
            </p:spPr>
          </p:sp>
        </p:grpSp>
        <p:sp>
          <p:nvSpPr>
            <p:cNvPr name="Freeform 8" id="8"/>
            <p:cNvSpPr/>
            <p:nvPr/>
          </p:nvSpPr>
          <p:spPr>
            <a:xfrm flipH="false" flipV="false" rot="0">
              <a:off x="0" y="0"/>
              <a:ext cx="2866630" cy="2866630"/>
            </a:xfrm>
            <a:custGeom>
              <a:avLst/>
              <a:gdLst/>
              <a:ahLst/>
              <a:cxnLst/>
              <a:rect r="r" b="b" t="t" l="l"/>
              <a:pathLst>
                <a:path h="2866630" w="2866630">
                  <a:moveTo>
                    <a:pt x="0" y="0"/>
                  </a:moveTo>
                  <a:lnTo>
                    <a:pt x="2866630" y="0"/>
                  </a:lnTo>
                  <a:lnTo>
                    <a:pt x="2866630" y="2866630"/>
                  </a:lnTo>
                  <a:lnTo>
                    <a:pt x="0" y="286663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249755" y="226330"/>
              <a:ext cx="2367120" cy="2413969"/>
            </a:xfrm>
            <a:custGeom>
              <a:avLst/>
              <a:gdLst/>
              <a:ahLst/>
              <a:cxnLst/>
              <a:rect r="r" b="b" t="t" l="l"/>
              <a:pathLst>
                <a:path h="2413969" w="2367120">
                  <a:moveTo>
                    <a:pt x="0" y="0"/>
                  </a:moveTo>
                  <a:lnTo>
                    <a:pt x="2367120" y="0"/>
                  </a:lnTo>
                  <a:lnTo>
                    <a:pt x="2367120" y="2413969"/>
                  </a:lnTo>
                  <a:lnTo>
                    <a:pt x="0" y="2413969"/>
                  </a:lnTo>
                  <a:lnTo>
                    <a:pt x="0" y="0"/>
                  </a:lnTo>
                  <a:close/>
                </a:path>
              </a:pathLst>
            </a:custGeom>
            <a:blipFill>
              <a:blip r:embed="rId4"/>
              <a:stretch>
                <a:fillRect l="0" t="0" r="0" b="0"/>
              </a:stretch>
            </a:blipFill>
          </p:spPr>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6F3E4"/>
        </a:solidFill>
      </p:bgPr>
    </p:bg>
    <p:spTree>
      <p:nvGrpSpPr>
        <p:cNvPr id="1" name=""/>
        <p:cNvGrpSpPr/>
        <p:nvPr/>
      </p:nvGrpSpPr>
      <p:grpSpPr>
        <a:xfrm>
          <a:off x="0" y="0"/>
          <a:ext cx="0" cy="0"/>
          <a:chOff x="0" y="0"/>
          <a:chExt cx="0" cy="0"/>
        </a:xfrm>
      </p:grpSpPr>
      <p:sp>
        <p:nvSpPr>
          <p:cNvPr name="Freeform 2" id="2"/>
          <p:cNvSpPr/>
          <p:nvPr/>
        </p:nvSpPr>
        <p:spPr>
          <a:xfrm flipH="false" flipV="false" rot="0">
            <a:off x="9330491" y="3051194"/>
            <a:ext cx="924039" cy="356910"/>
          </a:xfrm>
          <a:custGeom>
            <a:avLst/>
            <a:gdLst/>
            <a:ahLst/>
            <a:cxnLst/>
            <a:rect r="r" b="b" t="t" l="l"/>
            <a:pathLst>
              <a:path h="356910" w="924039">
                <a:moveTo>
                  <a:pt x="0" y="0"/>
                </a:moveTo>
                <a:lnTo>
                  <a:pt x="924039" y="0"/>
                </a:lnTo>
                <a:lnTo>
                  <a:pt x="924039" y="356910"/>
                </a:lnTo>
                <a:lnTo>
                  <a:pt x="0" y="3569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6023728" y="8051303"/>
            <a:ext cx="2149972" cy="2149972"/>
            <a:chOff x="0" y="0"/>
            <a:chExt cx="2866630" cy="2866630"/>
          </a:xfrm>
        </p:grpSpPr>
        <p:grpSp>
          <p:nvGrpSpPr>
            <p:cNvPr name="Group 4" id="4"/>
            <p:cNvGrpSpPr/>
            <p:nvPr/>
          </p:nvGrpSpPr>
          <p:grpSpPr>
            <a:xfrm rot="0">
              <a:off x="40311" y="45831"/>
              <a:ext cx="2786007" cy="2786007"/>
              <a:chOff x="0" y="0"/>
              <a:chExt cx="6350000" cy="6350000"/>
            </a:xfrm>
          </p:grpSpPr>
          <p:sp>
            <p:nvSpPr>
              <p:cNvPr name="Freeform 5" id="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6F3E4"/>
              </a:solidFill>
            </p:spPr>
          </p:sp>
        </p:grpSp>
        <p:sp>
          <p:nvSpPr>
            <p:cNvPr name="Freeform 6" id="6"/>
            <p:cNvSpPr/>
            <p:nvPr/>
          </p:nvSpPr>
          <p:spPr>
            <a:xfrm flipH="false" flipV="false" rot="0">
              <a:off x="0" y="0"/>
              <a:ext cx="2866630" cy="2866630"/>
            </a:xfrm>
            <a:custGeom>
              <a:avLst/>
              <a:gdLst/>
              <a:ahLst/>
              <a:cxnLst/>
              <a:rect r="r" b="b" t="t" l="l"/>
              <a:pathLst>
                <a:path h="2866630" w="2866630">
                  <a:moveTo>
                    <a:pt x="0" y="0"/>
                  </a:moveTo>
                  <a:lnTo>
                    <a:pt x="2866630" y="0"/>
                  </a:lnTo>
                  <a:lnTo>
                    <a:pt x="2866630" y="2866630"/>
                  </a:lnTo>
                  <a:lnTo>
                    <a:pt x="0" y="286663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249755" y="226330"/>
              <a:ext cx="2367120" cy="2413969"/>
            </a:xfrm>
            <a:custGeom>
              <a:avLst/>
              <a:gdLst/>
              <a:ahLst/>
              <a:cxnLst/>
              <a:rect r="r" b="b" t="t" l="l"/>
              <a:pathLst>
                <a:path h="2413969" w="2367120">
                  <a:moveTo>
                    <a:pt x="0" y="0"/>
                  </a:moveTo>
                  <a:lnTo>
                    <a:pt x="2367120" y="0"/>
                  </a:lnTo>
                  <a:lnTo>
                    <a:pt x="2367120" y="2413969"/>
                  </a:lnTo>
                  <a:lnTo>
                    <a:pt x="0" y="2413969"/>
                  </a:lnTo>
                  <a:lnTo>
                    <a:pt x="0" y="0"/>
                  </a:lnTo>
                  <a:close/>
                </a:path>
              </a:pathLst>
            </a:custGeom>
            <a:blipFill>
              <a:blip r:embed="rId6"/>
              <a:stretch>
                <a:fillRect l="0" t="0" r="0" b="0"/>
              </a:stretch>
            </a:blipFill>
          </p:spPr>
        </p:sp>
      </p:grpSp>
      <p:sp>
        <p:nvSpPr>
          <p:cNvPr name="Freeform 8" id="8"/>
          <p:cNvSpPr/>
          <p:nvPr/>
        </p:nvSpPr>
        <p:spPr>
          <a:xfrm flipH="false" flipV="false" rot="0">
            <a:off x="3387456" y="2265414"/>
            <a:ext cx="11513089" cy="7641813"/>
          </a:xfrm>
          <a:custGeom>
            <a:avLst/>
            <a:gdLst/>
            <a:ahLst/>
            <a:cxnLst/>
            <a:rect r="r" b="b" t="t" l="l"/>
            <a:pathLst>
              <a:path h="7641813" w="11513089">
                <a:moveTo>
                  <a:pt x="0" y="0"/>
                </a:moveTo>
                <a:lnTo>
                  <a:pt x="11513088" y="0"/>
                </a:lnTo>
                <a:lnTo>
                  <a:pt x="11513088" y="7641812"/>
                </a:lnTo>
                <a:lnTo>
                  <a:pt x="0" y="7641812"/>
                </a:lnTo>
                <a:lnTo>
                  <a:pt x="0" y="0"/>
                </a:lnTo>
                <a:close/>
              </a:path>
            </a:pathLst>
          </a:custGeom>
          <a:blipFill>
            <a:blip r:embed="rId7"/>
            <a:stretch>
              <a:fillRect l="0" t="0" r="0" b="0"/>
            </a:stretch>
          </a:blipFill>
        </p:spPr>
      </p:sp>
      <p:sp>
        <p:nvSpPr>
          <p:cNvPr name="TextBox 9" id="9"/>
          <p:cNvSpPr txBox="true"/>
          <p:nvPr/>
        </p:nvSpPr>
        <p:spPr>
          <a:xfrm rot="0">
            <a:off x="15705400" y="3105736"/>
            <a:ext cx="1144514" cy="181772"/>
          </a:xfrm>
          <a:prstGeom prst="rect">
            <a:avLst/>
          </a:prstGeom>
        </p:spPr>
        <p:txBody>
          <a:bodyPr anchor="t" rtlCol="false" tIns="0" lIns="0" bIns="0" rIns="0">
            <a:spAutoFit/>
          </a:bodyPr>
          <a:lstStyle/>
          <a:p>
            <a:pPr algn="ctr">
              <a:lnSpc>
                <a:spcPts val="1433"/>
              </a:lnSpc>
            </a:pPr>
            <a:r>
              <a:rPr lang="en-US" sz="1023">
                <a:solidFill>
                  <a:srgbClr val="FEF7F2"/>
                </a:solidFill>
                <a:latin typeface="TAN Mon Cheri"/>
                <a:ea typeface="TAN Mon Cheri"/>
                <a:cs typeface="TAN Mon Cheri"/>
                <a:sym typeface="TAN Mon Cheri"/>
              </a:rPr>
              <a:t>K &amp; P</a:t>
            </a:r>
          </a:p>
        </p:txBody>
      </p:sp>
      <p:sp>
        <p:nvSpPr>
          <p:cNvPr name="TextBox 10" id="10"/>
          <p:cNvSpPr txBox="true"/>
          <p:nvPr/>
        </p:nvSpPr>
        <p:spPr>
          <a:xfrm rot="0">
            <a:off x="1028700" y="966152"/>
            <a:ext cx="14653882" cy="1028700"/>
          </a:xfrm>
          <a:prstGeom prst="rect">
            <a:avLst/>
          </a:prstGeom>
        </p:spPr>
        <p:txBody>
          <a:bodyPr anchor="t" rtlCol="false" tIns="0" lIns="0" bIns="0" rIns="0">
            <a:spAutoFit/>
          </a:bodyPr>
          <a:lstStyle/>
          <a:p>
            <a:pPr algn="l">
              <a:lnSpc>
                <a:spcPts val="8400"/>
              </a:lnSpc>
            </a:pPr>
            <a:r>
              <a:rPr lang="en-US" sz="6000">
                <a:solidFill>
                  <a:srgbClr val="322012"/>
                </a:solidFill>
                <a:latin typeface="TAN Mon Cheri"/>
                <a:ea typeface="TAN Mon Cheri"/>
                <a:cs typeface="TAN Mon Cheri"/>
                <a:sym typeface="TAN Mon Cheri"/>
              </a:rPr>
              <a:t>Summer 2025 Heat - Droughts</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6F3E4"/>
        </a:solidFill>
      </p:bgPr>
    </p:bg>
    <p:spTree>
      <p:nvGrpSpPr>
        <p:cNvPr id="1" name=""/>
        <p:cNvGrpSpPr/>
        <p:nvPr/>
      </p:nvGrpSpPr>
      <p:grpSpPr>
        <a:xfrm>
          <a:off x="0" y="0"/>
          <a:ext cx="0" cy="0"/>
          <a:chOff x="0" y="0"/>
          <a:chExt cx="0" cy="0"/>
        </a:xfrm>
      </p:grpSpPr>
      <p:grpSp>
        <p:nvGrpSpPr>
          <p:cNvPr name="Group 2" id="2"/>
          <p:cNvGrpSpPr/>
          <p:nvPr/>
        </p:nvGrpSpPr>
        <p:grpSpPr>
          <a:xfrm rot="0">
            <a:off x="16023728" y="8051303"/>
            <a:ext cx="2149972" cy="2149972"/>
            <a:chOff x="0" y="0"/>
            <a:chExt cx="2866630" cy="2866630"/>
          </a:xfrm>
        </p:grpSpPr>
        <p:grpSp>
          <p:nvGrpSpPr>
            <p:cNvPr name="Group 3" id="3"/>
            <p:cNvGrpSpPr/>
            <p:nvPr/>
          </p:nvGrpSpPr>
          <p:grpSpPr>
            <a:xfrm rot="0">
              <a:off x="40311" y="45831"/>
              <a:ext cx="2786007" cy="2786007"/>
              <a:chOff x="0" y="0"/>
              <a:chExt cx="6350000" cy="6350000"/>
            </a:xfrm>
          </p:grpSpPr>
          <p:sp>
            <p:nvSpPr>
              <p:cNvPr name="Freeform 4" id="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6F3E4"/>
              </a:solidFill>
            </p:spPr>
          </p:sp>
        </p:grpSp>
        <p:sp>
          <p:nvSpPr>
            <p:cNvPr name="Freeform 5" id="5"/>
            <p:cNvSpPr/>
            <p:nvPr/>
          </p:nvSpPr>
          <p:spPr>
            <a:xfrm flipH="false" flipV="false" rot="0">
              <a:off x="0" y="0"/>
              <a:ext cx="2866630" cy="2866630"/>
            </a:xfrm>
            <a:custGeom>
              <a:avLst/>
              <a:gdLst/>
              <a:ahLst/>
              <a:cxnLst/>
              <a:rect r="r" b="b" t="t" l="l"/>
              <a:pathLst>
                <a:path h="2866630" w="2866630">
                  <a:moveTo>
                    <a:pt x="0" y="0"/>
                  </a:moveTo>
                  <a:lnTo>
                    <a:pt x="2866630" y="0"/>
                  </a:lnTo>
                  <a:lnTo>
                    <a:pt x="2866630" y="2866630"/>
                  </a:lnTo>
                  <a:lnTo>
                    <a:pt x="0" y="286663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49755" y="226330"/>
              <a:ext cx="2367120" cy="2413969"/>
            </a:xfrm>
            <a:custGeom>
              <a:avLst/>
              <a:gdLst/>
              <a:ahLst/>
              <a:cxnLst/>
              <a:rect r="r" b="b" t="t" l="l"/>
              <a:pathLst>
                <a:path h="2413969" w="2367120">
                  <a:moveTo>
                    <a:pt x="0" y="0"/>
                  </a:moveTo>
                  <a:lnTo>
                    <a:pt x="2367120" y="0"/>
                  </a:lnTo>
                  <a:lnTo>
                    <a:pt x="2367120" y="2413969"/>
                  </a:lnTo>
                  <a:lnTo>
                    <a:pt x="0" y="2413969"/>
                  </a:lnTo>
                  <a:lnTo>
                    <a:pt x="0" y="0"/>
                  </a:lnTo>
                  <a:close/>
                </a:path>
              </a:pathLst>
            </a:custGeom>
            <a:blipFill>
              <a:blip r:embed="rId4"/>
              <a:stretch>
                <a:fillRect l="0" t="0" r="0" b="0"/>
              </a:stretch>
            </a:blipFill>
          </p:spPr>
        </p:sp>
      </p:grpSp>
      <p:sp>
        <p:nvSpPr>
          <p:cNvPr name="TextBox 7" id="7"/>
          <p:cNvSpPr txBox="true"/>
          <p:nvPr/>
        </p:nvSpPr>
        <p:spPr>
          <a:xfrm rot="0">
            <a:off x="1028700" y="966152"/>
            <a:ext cx="11679223" cy="1028700"/>
          </a:xfrm>
          <a:prstGeom prst="rect">
            <a:avLst/>
          </a:prstGeom>
        </p:spPr>
        <p:txBody>
          <a:bodyPr anchor="t" rtlCol="false" tIns="0" lIns="0" bIns="0" rIns="0">
            <a:spAutoFit/>
          </a:bodyPr>
          <a:lstStyle/>
          <a:p>
            <a:pPr algn="l">
              <a:lnSpc>
                <a:spcPts val="8400"/>
              </a:lnSpc>
            </a:pPr>
            <a:r>
              <a:rPr lang="en-US" sz="6000">
                <a:solidFill>
                  <a:srgbClr val="322012"/>
                </a:solidFill>
                <a:latin typeface="TAN Mon Cheri"/>
                <a:ea typeface="TAN Mon Cheri"/>
                <a:cs typeface="TAN Mon Cheri"/>
                <a:sym typeface="TAN Mon Cheri"/>
              </a:rPr>
              <a:t>Summer 2025 Wildfires</a:t>
            </a:r>
          </a:p>
        </p:txBody>
      </p:sp>
      <p:sp>
        <p:nvSpPr>
          <p:cNvPr name="TextBox 8" id="8"/>
          <p:cNvSpPr txBox="true"/>
          <p:nvPr/>
        </p:nvSpPr>
        <p:spPr>
          <a:xfrm rot="0">
            <a:off x="692093" y="2415043"/>
            <a:ext cx="16567207" cy="5636260"/>
          </a:xfrm>
          <a:prstGeom prst="rect">
            <a:avLst/>
          </a:prstGeom>
        </p:spPr>
        <p:txBody>
          <a:bodyPr anchor="t" rtlCol="false" tIns="0" lIns="0" bIns="0" rIns="0">
            <a:spAutoFit/>
          </a:bodyPr>
          <a:lstStyle/>
          <a:p>
            <a:pPr algn="ctr">
              <a:lnSpc>
                <a:spcPts val="6440"/>
              </a:lnSpc>
            </a:pPr>
            <a:r>
              <a:rPr lang="en-US" sz="4600" spc="115">
                <a:solidFill>
                  <a:srgbClr val="322012"/>
                </a:solidFill>
                <a:latin typeface="Open Sans"/>
                <a:ea typeface="Open Sans"/>
                <a:cs typeface="Open Sans"/>
                <a:sym typeface="Open Sans"/>
              </a:rPr>
              <a:t>As sunny days and warmer weather return to Washington state, so too do the risks of wildfire season.</a:t>
            </a:r>
          </a:p>
          <a:p>
            <a:pPr algn="ctr">
              <a:lnSpc>
                <a:spcPts val="6440"/>
              </a:lnSpc>
            </a:pPr>
          </a:p>
          <a:p>
            <a:pPr algn="ctr">
              <a:lnSpc>
                <a:spcPts val="6440"/>
              </a:lnSpc>
            </a:pPr>
            <a:r>
              <a:rPr lang="en-US" sz="4600" spc="115">
                <a:solidFill>
                  <a:srgbClr val="322012"/>
                </a:solidFill>
                <a:latin typeface="Open Sans"/>
                <a:ea typeface="Open Sans"/>
                <a:cs typeface="Open Sans"/>
                <a:sym typeface="Open Sans"/>
              </a:rPr>
              <a:t>Parts of Washington state are already under a drought proclamation. Current forecasts indicate a higher than-normal risk of wildfires for much of the state starting this month and continuing through September.</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6F3E4"/>
        </a:solidFill>
      </p:bgPr>
    </p:bg>
    <p:spTree>
      <p:nvGrpSpPr>
        <p:cNvPr id="1" name=""/>
        <p:cNvGrpSpPr/>
        <p:nvPr/>
      </p:nvGrpSpPr>
      <p:grpSpPr>
        <a:xfrm>
          <a:off x="0" y="0"/>
          <a:ext cx="0" cy="0"/>
          <a:chOff x="0" y="0"/>
          <a:chExt cx="0" cy="0"/>
        </a:xfrm>
      </p:grpSpPr>
      <p:grpSp>
        <p:nvGrpSpPr>
          <p:cNvPr name="Group 2" id="2"/>
          <p:cNvGrpSpPr/>
          <p:nvPr/>
        </p:nvGrpSpPr>
        <p:grpSpPr>
          <a:xfrm rot="0">
            <a:off x="16023728" y="8051303"/>
            <a:ext cx="2149972" cy="2149972"/>
            <a:chOff x="0" y="0"/>
            <a:chExt cx="2866630" cy="2866630"/>
          </a:xfrm>
        </p:grpSpPr>
        <p:grpSp>
          <p:nvGrpSpPr>
            <p:cNvPr name="Group 3" id="3"/>
            <p:cNvGrpSpPr/>
            <p:nvPr/>
          </p:nvGrpSpPr>
          <p:grpSpPr>
            <a:xfrm rot="0">
              <a:off x="40311" y="45831"/>
              <a:ext cx="2786007" cy="2786007"/>
              <a:chOff x="0" y="0"/>
              <a:chExt cx="6350000" cy="6350000"/>
            </a:xfrm>
          </p:grpSpPr>
          <p:sp>
            <p:nvSpPr>
              <p:cNvPr name="Freeform 4" id="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6F3E4"/>
              </a:solidFill>
            </p:spPr>
          </p:sp>
        </p:grpSp>
        <p:sp>
          <p:nvSpPr>
            <p:cNvPr name="Freeform 5" id="5"/>
            <p:cNvSpPr/>
            <p:nvPr/>
          </p:nvSpPr>
          <p:spPr>
            <a:xfrm flipH="false" flipV="false" rot="0">
              <a:off x="0" y="0"/>
              <a:ext cx="2866630" cy="2866630"/>
            </a:xfrm>
            <a:custGeom>
              <a:avLst/>
              <a:gdLst/>
              <a:ahLst/>
              <a:cxnLst/>
              <a:rect r="r" b="b" t="t" l="l"/>
              <a:pathLst>
                <a:path h="2866630" w="2866630">
                  <a:moveTo>
                    <a:pt x="0" y="0"/>
                  </a:moveTo>
                  <a:lnTo>
                    <a:pt x="2866630" y="0"/>
                  </a:lnTo>
                  <a:lnTo>
                    <a:pt x="2866630" y="2866630"/>
                  </a:lnTo>
                  <a:lnTo>
                    <a:pt x="0" y="286663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49755" y="226330"/>
              <a:ext cx="2367120" cy="2413969"/>
            </a:xfrm>
            <a:custGeom>
              <a:avLst/>
              <a:gdLst/>
              <a:ahLst/>
              <a:cxnLst/>
              <a:rect r="r" b="b" t="t" l="l"/>
              <a:pathLst>
                <a:path h="2413969" w="2367120">
                  <a:moveTo>
                    <a:pt x="0" y="0"/>
                  </a:moveTo>
                  <a:lnTo>
                    <a:pt x="2367120" y="0"/>
                  </a:lnTo>
                  <a:lnTo>
                    <a:pt x="2367120" y="2413969"/>
                  </a:lnTo>
                  <a:lnTo>
                    <a:pt x="0" y="2413969"/>
                  </a:lnTo>
                  <a:lnTo>
                    <a:pt x="0" y="0"/>
                  </a:lnTo>
                  <a:close/>
                </a:path>
              </a:pathLst>
            </a:custGeom>
            <a:blipFill>
              <a:blip r:embed="rId4"/>
              <a:stretch>
                <a:fillRect l="0" t="0" r="0" b="0"/>
              </a:stretch>
            </a:blipFill>
          </p:spPr>
        </p:sp>
      </p:grpSp>
      <p:sp>
        <p:nvSpPr>
          <p:cNvPr name="TextBox 7" id="7"/>
          <p:cNvSpPr txBox="true"/>
          <p:nvPr/>
        </p:nvSpPr>
        <p:spPr>
          <a:xfrm rot="0">
            <a:off x="1028700" y="966152"/>
            <a:ext cx="16230600" cy="1028700"/>
          </a:xfrm>
          <a:prstGeom prst="rect">
            <a:avLst/>
          </a:prstGeom>
        </p:spPr>
        <p:txBody>
          <a:bodyPr anchor="t" rtlCol="false" tIns="0" lIns="0" bIns="0" rIns="0">
            <a:spAutoFit/>
          </a:bodyPr>
          <a:lstStyle/>
          <a:p>
            <a:pPr algn="l">
              <a:lnSpc>
                <a:spcPts val="8400"/>
              </a:lnSpc>
            </a:pPr>
            <a:r>
              <a:rPr lang="en-US" sz="6000">
                <a:solidFill>
                  <a:srgbClr val="322012"/>
                </a:solidFill>
                <a:latin typeface="TAN Mon Cheri"/>
                <a:ea typeface="TAN Mon Cheri"/>
                <a:cs typeface="TAN Mon Cheri"/>
                <a:sym typeface="TAN Mon Cheri"/>
              </a:rPr>
              <a:t>Summer 2025 Wildfires - Forecast</a:t>
            </a:r>
          </a:p>
        </p:txBody>
      </p:sp>
      <p:sp>
        <p:nvSpPr>
          <p:cNvPr name="Freeform 8" id="8"/>
          <p:cNvSpPr/>
          <p:nvPr/>
        </p:nvSpPr>
        <p:spPr>
          <a:xfrm flipH="false" flipV="false" rot="0">
            <a:off x="4176908" y="2311985"/>
            <a:ext cx="9376122" cy="7243054"/>
          </a:xfrm>
          <a:custGeom>
            <a:avLst/>
            <a:gdLst/>
            <a:ahLst/>
            <a:cxnLst/>
            <a:rect r="r" b="b" t="t" l="l"/>
            <a:pathLst>
              <a:path h="7243054" w="9376122">
                <a:moveTo>
                  <a:pt x="0" y="0"/>
                </a:moveTo>
                <a:lnTo>
                  <a:pt x="9376122" y="0"/>
                </a:lnTo>
                <a:lnTo>
                  <a:pt x="9376122" y="7243055"/>
                </a:lnTo>
                <a:lnTo>
                  <a:pt x="0" y="7243055"/>
                </a:lnTo>
                <a:lnTo>
                  <a:pt x="0" y="0"/>
                </a:lnTo>
                <a:close/>
              </a:path>
            </a:pathLst>
          </a:custGeom>
          <a:blipFill>
            <a:blip r:embed="rId5"/>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6F3E4"/>
        </a:solidFill>
      </p:bgPr>
    </p:bg>
    <p:spTree>
      <p:nvGrpSpPr>
        <p:cNvPr id="1" name=""/>
        <p:cNvGrpSpPr/>
        <p:nvPr/>
      </p:nvGrpSpPr>
      <p:grpSpPr>
        <a:xfrm>
          <a:off x="0" y="0"/>
          <a:ext cx="0" cy="0"/>
          <a:chOff x="0" y="0"/>
          <a:chExt cx="0" cy="0"/>
        </a:xfrm>
      </p:grpSpPr>
      <p:grpSp>
        <p:nvGrpSpPr>
          <p:cNvPr name="Group 2" id="2"/>
          <p:cNvGrpSpPr/>
          <p:nvPr/>
        </p:nvGrpSpPr>
        <p:grpSpPr>
          <a:xfrm rot="0">
            <a:off x="16023728" y="8051303"/>
            <a:ext cx="2149972" cy="2149972"/>
            <a:chOff x="0" y="0"/>
            <a:chExt cx="2866630" cy="2866630"/>
          </a:xfrm>
        </p:grpSpPr>
        <p:grpSp>
          <p:nvGrpSpPr>
            <p:cNvPr name="Group 3" id="3"/>
            <p:cNvGrpSpPr/>
            <p:nvPr/>
          </p:nvGrpSpPr>
          <p:grpSpPr>
            <a:xfrm rot="0">
              <a:off x="40311" y="45831"/>
              <a:ext cx="2786007" cy="2786007"/>
              <a:chOff x="0" y="0"/>
              <a:chExt cx="6350000" cy="6350000"/>
            </a:xfrm>
          </p:grpSpPr>
          <p:sp>
            <p:nvSpPr>
              <p:cNvPr name="Freeform 4" id="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6F3E4"/>
              </a:solidFill>
            </p:spPr>
          </p:sp>
        </p:grpSp>
        <p:sp>
          <p:nvSpPr>
            <p:cNvPr name="Freeform 5" id="5"/>
            <p:cNvSpPr/>
            <p:nvPr/>
          </p:nvSpPr>
          <p:spPr>
            <a:xfrm flipH="false" flipV="false" rot="0">
              <a:off x="0" y="0"/>
              <a:ext cx="2866630" cy="2866630"/>
            </a:xfrm>
            <a:custGeom>
              <a:avLst/>
              <a:gdLst/>
              <a:ahLst/>
              <a:cxnLst/>
              <a:rect r="r" b="b" t="t" l="l"/>
              <a:pathLst>
                <a:path h="2866630" w="2866630">
                  <a:moveTo>
                    <a:pt x="0" y="0"/>
                  </a:moveTo>
                  <a:lnTo>
                    <a:pt x="2866630" y="0"/>
                  </a:lnTo>
                  <a:lnTo>
                    <a:pt x="2866630" y="2866630"/>
                  </a:lnTo>
                  <a:lnTo>
                    <a:pt x="0" y="286663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49755" y="226330"/>
              <a:ext cx="2367120" cy="2413969"/>
            </a:xfrm>
            <a:custGeom>
              <a:avLst/>
              <a:gdLst/>
              <a:ahLst/>
              <a:cxnLst/>
              <a:rect r="r" b="b" t="t" l="l"/>
              <a:pathLst>
                <a:path h="2413969" w="2367120">
                  <a:moveTo>
                    <a:pt x="0" y="0"/>
                  </a:moveTo>
                  <a:lnTo>
                    <a:pt x="2367120" y="0"/>
                  </a:lnTo>
                  <a:lnTo>
                    <a:pt x="2367120" y="2413969"/>
                  </a:lnTo>
                  <a:lnTo>
                    <a:pt x="0" y="2413969"/>
                  </a:lnTo>
                  <a:lnTo>
                    <a:pt x="0" y="0"/>
                  </a:lnTo>
                  <a:close/>
                </a:path>
              </a:pathLst>
            </a:custGeom>
            <a:blipFill>
              <a:blip r:embed="rId4"/>
              <a:stretch>
                <a:fillRect l="0" t="0" r="0" b="0"/>
              </a:stretch>
            </a:blipFill>
          </p:spPr>
        </p:sp>
      </p:grpSp>
      <p:sp>
        <p:nvSpPr>
          <p:cNvPr name="Freeform 7" id="7"/>
          <p:cNvSpPr/>
          <p:nvPr/>
        </p:nvSpPr>
        <p:spPr>
          <a:xfrm flipH="false" flipV="false" rot="0">
            <a:off x="4176908" y="2311985"/>
            <a:ext cx="9376122" cy="7243054"/>
          </a:xfrm>
          <a:custGeom>
            <a:avLst/>
            <a:gdLst/>
            <a:ahLst/>
            <a:cxnLst/>
            <a:rect r="r" b="b" t="t" l="l"/>
            <a:pathLst>
              <a:path h="7243054" w="9376122">
                <a:moveTo>
                  <a:pt x="0" y="0"/>
                </a:moveTo>
                <a:lnTo>
                  <a:pt x="9376122" y="0"/>
                </a:lnTo>
                <a:lnTo>
                  <a:pt x="9376122" y="7243055"/>
                </a:lnTo>
                <a:lnTo>
                  <a:pt x="0" y="7243055"/>
                </a:lnTo>
                <a:lnTo>
                  <a:pt x="0" y="0"/>
                </a:lnTo>
                <a:close/>
              </a:path>
            </a:pathLst>
          </a:custGeom>
          <a:blipFill>
            <a:blip r:embed="rId5"/>
            <a:stretch>
              <a:fillRect l="0" t="0" r="0" b="0"/>
            </a:stretch>
          </a:blipFill>
        </p:spPr>
      </p:sp>
      <p:sp>
        <p:nvSpPr>
          <p:cNvPr name="TextBox 8" id="8"/>
          <p:cNvSpPr txBox="true"/>
          <p:nvPr/>
        </p:nvSpPr>
        <p:spPr>
          <a:xfrm rot="0">
            <a:off x="1028700" y="966152"/>
            <a:ext cx="16230600" cy="1028700"/>
          </a:xfrm>
          <a:prstGeom prst="rect">
            <a:avLst/>
          </a:prstGeom>
        </p:spPr>
        <p:txBody>
          <a:bodyPr anchor="t" rtlCol="false" tIns="0" lIns="0" bIns="0" rIns="0">
            <a:spAutoFit/>
          </a:bodyPr>
          <a:lstStyle/>
          <a:p>
            <a:pPr algn="l">
              <a:lnSpc>
                <a:spcPts val="8400"/>
              </a:lnSpc>
            </a:pPr>
            <a:r>
              <a:rPr lang="en-US" sz="6000">
                <a:solidFill>
                  <a:srgbClr val="322012"/>
                </a:solidFill>
                <a:latin typeface="TAN Mon Cheri"/>
                <a:ea typeface="TAN Mon Cheri"/>
                <a:cs typeface="TAN Mon Cheri"/>
                <a:sym typeface="TAN Mon Cheri"/>
              </a:rPr>
              <a:t>Summer 2025 Wildfires - Forecast</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6F3E4"/>
        </a:solidFill>
      </p:bgPr>
    </p:bg>
    <p:spTree>
      <p:nvGrpSpPr>
        <p:cNvPr id="1" name=""/>
        <p:cNvGrpSpPr/>
        <p:nvPr/>
      </p:nvGrpSpPr>
      <p:grpSpPr>
        <a:xfrm>
          <a:off x="0" y="0"/>
          <a:ext cx="0" cy="0"/>
          <a:chOff x="0" y="0"/>
          <a:chExt cx="0" cy="0"/>
        </a:xfrm>
      </p:grpSpPr>
      <p:grpSp>
        <p:nvGrpSpPr>
          <p:cNvPr name="Group 2" id="2"/>
          <p:cNvGrpSpPr/>
          <p:nvPr/>
        </p:nvGrpSpPr>
        <p:grpSpPr>
          <a:xfrm rot="0">
            <a:off x="16023728" y="8051303"/>
            <a:ext cx="2149972" cy="2149972"/>
            <a:chOff x="0" y="0"/>
            <a:chExt cx="2866630" cy="2866630"/>
          </a:xfrm>
        </p:grpSpPr>
        <p:grpSp>
          <p:nvGrpSpPr>
            <p:cNvPr name="Group 3" id="3"/>
            <p:cNvGrpSpPr/>
            <p:nvPr/>
          </p:nvGrpSpPr>
          <p:grpSpPr>
            <a:xfrm rot="0">
              <a:off x="40311" y="45831"/>
              <a:ext cx="2786007" cy="2786007"/>
              <a:chOff x="0" y="0"/>
              <a:chExt cx="6350000" cy="6350000"/>
            </a:xfrm>
          </p:grpSpPr>
          <p:sp>
            <p:nvSpPr>
              <p:cNvPr name="Freeform 4" id="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6F3E4"/>
              </a:solidFill>
            </p:spPr>
          </p:sp>
        </p:grpSp>
        <p:sp>
          <p:nvSpPr>
            <p:cNvPr name="Freeform 5" id="5"/>
            <p:cNvSpPr/>
            <p:nvPr/>
          </p:nvSpPr>
          <p:spPr>
            <a:xfrm flipH="false" flipV="false" rot="0">
              <a:off x="0" y="0"/>
              <a:ext cx="2866630" cy="2866630"/>
            </a:xfrm>
            <a:custGeom>
              <a:avLst/>
              <a:gdLst/>
              <a:ahLst/>
              <a:cxnLst/>
              <a:rect r="r" b="b" t="t" l="l"/>
              <a:pathLst>
                <a:path h="2866630" w="2866630">
                  <a:moveTo>
                    <a:pt x="0" y="0"/>
                  </a:moveTo>
                  <a:lnTo>
                    <a:pt x="2866630" y="0"/>
                  </a:lnTo>
                  <a:lnTo>
                    <a:pt x="2866630" y="2866630"/>
                  </a:lnTo>
                  <a:lnTo>
                    <a:pt x="0" y="286663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49755" y="226330"/>
              <a:ext cx="2367120" cy="2413969"/>
            </a:xfrm>
            <a:custGeom>
              <a:avLst/>
              <a:gdLst/>
              <a:ahLst/>
              <a:cxnLst/>
              <a:rect r="r" b="b" t="t" l="l"/>
              <a:pathLst>
                <a:path h="2413969" w="2367120">
                  <a:moveTo>
                    <a:pt x="0" y="0"/>
                  </a:moveTo>
                  <a:lnTo>
                    <a:pt x="2367120" y="0"/>
                  </a:lnTo>
                  <a:lnTo>
                    <a:pt x="2367120" y="2413969"/>
                  </a:lnTo>
                  <a:lnTo>
                    <a:pt x="0" y="2413969"/>
                  </a:lnTo>
                  <a:lnTo>
                    <a:pt x="0" y="0"/>
                  </a:lnTo>
                  <a:close/>
                </a:path>
              </a:pathLst>
            </a:custGeom>
            <a:blipFill>
              <a:blip r:embed="rId4"/>
              <a:stretch>
                <a:fillRect l="0" t="0" r="0" b="0"/>
              </a:stretch>
            </a:blipFill>
          </p:spPr>
        </p:sp>
      </p:grpSp>
      <p:sp>
        <p:nvSpPr>
          <p:cNvPr name="Freeform 7" id="7"/>
          <p:cNvSpPr/>
          <p:nvPr/>
        </p:nvSpPr>
        <p:spPr>
          <a:xfrm flipH="false" flipV="false" rot="0">
            <a:off x="4176908" y="2311985"/>
            <a:ext cx="9376122" cy="7243054"/>
          </a:xfrm>
          <a:custGeom>
            <a:avLst/>
            <a:gdLst/>
            <a:ahLst/>
            <a:cxnLst/>
            <a:rect r="r" b="b" t="t" l="l"/>
            <a:pathLst>
              <a:path h="7243054" w="9376122">
                <a:moveTo>
                  <a:pt x="0" y="0"/>
                </a:moveTo>
                <a:lnTo>
                  <a:pt x="9376122" y="0"/>
                </a:lnTo>
                <a:lnTo>
                  <a:pt x="9376122" y="7243055"/>
                </a:lnTo>
                <a:lnTo>
                  <a:pt x="0" y="7243055"/>
                </a:lnTo>
                <a:lnTo>
                  <a:pt x="0" y="0"/>
                </a:lnTo>
                <a:close/>
              </a:path>
            </a:pathLst>
          </a:custGeom>
          <a:blipFill>
            <a:blip r:embed="rId5"/>
            <a:stretch>
              <a:fillRect l="0" t="0" r="0" b="0"/>
            </a:stretch>
          </a:blipFill>
        </p:spPr>
      </p:sp>
      <p:sp>
        <p:nvSpPr>
          <p:cNvPr name="TextBox 8" id="8"/>
          <p:cNvSpPr txBox="true"/>
          <p:nvPr/>
        </p:nvSpPr>
        <p:spPr>
          <a:xfrm rot="0">
            <a:off x="1028700" y="966152"/>
            <a:ext cx="16230600" cy="1028700"/>
          </a:xfrm>
          <a:prstGeom prst="rect">
            <a:avLst/>
          </a:prstGeom>
        </p:spPr>
        <p:txBody>
          <a:bodyPr anchor="t" rtlCol="false" tIns="0" lIns="0" bIns="0" rIns="0">
            <a:spAutoFit/>
          </a:bodyPr>
          <a:lstStyle/>
          <a:p>
            <a:pPr algn="l">
              <a:lnSpc>
                <a:spcPts val="8400"/>
              </a:lnSpc>
            </a:pPr>
            <a:r>
              <a:rPr lang="en-US" sz="6000">
                <a:solidFill>
                  <a:srgbClr val="322012"/>
                </a:solidFill>
                <a:latin typeface="TAN Mon Cheri"/>
                <a:ea typeface="TAN Mon Cheri"/>
                <a:cs typeface="TAN Mon Cheri"/>
                <a:sym typeface="TAN Mon Cheri"/>
              </a:rPr>
              <a:t>Summer 2025 Wildfires - Forecast</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6F3E4"/>
        </a:solidFill>
      </p:bgPr>
    </p:bg>
    <p:spTree>
      <p:nvGrpSpPr>
        <p:cNvPr id="1" name=""/>
        <p:cNvGrpSpPr/>
        <p:nvPr/>
      </p:nvGrpSpPr>
      <p:grpSpPr>
        <a:xfrm>
          <a:off x="0" y="0"/>
          <a:ext cx="0" cy="0"/>
          <a:chOff x="0" y="0"/>
          <a:chExt cx="0" cy="0"/>
        </a:xfrm>
      </p:grpSpPr>
      <p:grpSp>
        <p:nvGrpSpPr>
          <p:cNvPr name="Group 2" id="2"/>
          <p:cNvGrpSpPr/>
          <p:nvPr/>
        </p:nvGrpSpPr>
        <p:grpSpPr>
          <a:xfrm rot="0">
            <a:off x="16023728" y="8051303"/>
            <a:ext cx="2149972" cy="2149972"/>
            <a:chOff x="0" y="0"/>
            <a:chExt cx="2866630" cy="2866630"/>
          </a:xfrm>
        </p:grpSpPr>
        <p:grpSp>
          <p:nvGrpSpPr>
            <p:cNvPr name="Group 3" id="3"/>
            <p:cNvGrpSpPr/>
            <p:nvPr/>
          </p:nvGrpSpPr>
          <p:grpSpPr>
            <a:xfrm rot="0">
              <a:off x="40311" y="45831"/>
              <a:ext cx="2786007" cy="2786007"/>
              <a:chOff x="0" y="0"/>
              <a:chExt cx="6350000" cy="6350000"/>
            </a:xfrm>
          </p:grpSpPr>
          <p:sp>
            <p:nvSpPr>
              <p:cNvPr name="Freeform 4" id="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6F3E4"/>
              </a:solidFill>
            </p:spPr>
          </p:sp>
        </p:grpSp>
        <p:sp>
          <p:nvSpPr>
            <p:cNvPr name="Freeform 5" id="5"/>
            <p:cNvSpPr/>
            <p:nvPr/>
          </p:nvSpPr>
          <p:spPr>
            <a:xfrm flipH="false" flipV="false" rot="0">
              <a:off x="0" y="0"/>
              <a:ext cx="2866630" cy="2866630"/>
            </a:xfrm>
            <a:custGeom>
              <a:avLst/>
              <a:gdLst/>
              <a:ahLst/>
              <a:cxnLst/>
              <a:rect r="r" b="b" t="t" l="l"/>
              <a:pathLst>
                <a:path h="2866630" w="2866630">
                  <a:moveTo>
                    <a:pt x="0" y="0"/>
                  </a:moveTo>
                  <a:lnTo>
                    <a:pt x="2866630" y="0"/>
                  </a:lnTo>
                  <a:lnTo>
                    <a:pt x="2866630" y="2866630"/>
                  </a:lnTo>
                  <a:lnTo>
                    <a:pt x="0" y="286663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49755" y="226330"/>
              <a:ext cx="2367120" cy="2413969"/>
            </a:xfrm>
            <a:custGeom>
              <a:avLst/>
              <a:gdLst/>
              <a:ahLst/>
              <a:cxnLst/>
              <a:rect r="r" b="b" t="t" l="l"/>
              <a:pathLst>
                <a:path h="2413969" w="2367120">
                  <a:moveTo>
                    <a:pt x="0" y="0"/>
                  </a:moveTo>
                  <a:lnTo>
                    <a:pt x="2367120" y="0"/>
                  </a:lnTo>
                  <a:lnTo>
                    <a:pt x="2367120" y="2413969"/>
                  </a:lnTo>
                  <a:lnTo>
                    <a:pt x="0" y="2413969"/>
                  </a:lnTo>
                  <a:lnTo>
                    <a:pt x="0" y="0"/>
                  </a:lnTo>
                  <a:close/>
                </a:path>
              </a:pathLst>
            </a:custGeom>
            <a:blipFill>
              <a:blip r:embed="rId4"/>
              <a:stretch>
                <a:fillRect l="0" t="0" r="0" b="0"/>
              </a:stretch>
            </a:blipFill>
          </p:spPr>
        </p:sp>
      </p:grpSp>
      <p:sp>
        <p:nvSpPr>
          <p:cNvPr name="Freeform 7" id="7"/>
          <p:cNvSpPr/>
          <p:nvPr/>
        </p:nvSpPr>
        <p:spPr>
          <a:xfrm flipH="false" flipV="false" rot="0">
            <a:off x="4176908" y="2311985"/>
            <a:ext cx="9376122" cy="7243054"/>
          </a:xfrm>
          <a:custGeom>
            <a:avLst/>
            <a:gdLst/>
            <a:ahLst/>
            <a:cxnLst/>
            <a:rect r="r" b="b" t="t" l="l"/>
            <a:pathLst>
              <a:path h="7243054" w="9376122">
                <a:moveTo>
                  <a:pt x="0" y="0"/>
                </a:moveTo>
                <a:lnTo>
                  <a:pt x="9376122" y="0"/>
                </a:lnTo>
                <a:lnTo>
                  <a:pt x="9376122" y="7243055"/>
                </a:lnTo>
                <a:lnTo>
                  <a:pt x="0" y="7243055"/>
                </a:lnTo>
                <a:lnTo>
                  <a:pt x="0" y="0"/>
                </a:lnTo>
                <a:close/>
              </a:path>
            </a:pathLst>
          </a:custGeom>
          <a:blipFill>
            <a:blip r:embed="rId5"/>
            <a:stretch>
              <a:fillRect l="0" t="0" r="0" b="0"/>
            </a:stretch>
          </a:blipFill>
        </p:spPr>
      </p:sp>
      <p:sp>
        <p:nvSpPr>
          <p:cNvPr name="TextBox 8" id="8"/>
          <p:cNvSpPr txBox="true"/>
          <p:nvPr/>
        </p:nvSpPr>
        <p:spPr>
          <a:xfrm rot="0">
            <a:off x="1028700" y="966152"/>
            <a:ext cx="16230600" cy="1028700"/>
          </a:xfrm>
          <a:prstGeom prst="rect">
            <a:avLst/>
          </a:prstGeom>
        </p:spPr>
        <p:txBody>
          <a:bodyPr anchor="t" rtlCol="false" tIns="0" lIns="0" bIns="0" rIns="0">
            <a:spAutoFit/>
          </a:bodyPr>
          <a:lstStyle/>
          <a:p>
            <a:pPr algn="l">
              <a:lnSpc>
                <a:spcPts val="8400"/>
              </a:lnSpc>
            </a:pPr>
            <a:r>
              <a:rPr lang="en-US" sz="6000">
                <a:solidFill>
                  <a:srgbClr val="322012"/>
                </a:solidFill>
                <a:latin typeface="TAN Mon Cheri"/>
                <a:ea typeface="TAN Mon Cheri"/>
                <a:cs typeface="TAN Mon Cheri"/>
                <a:sym typeface="TAN Mon Cheri"/>
              </a:rPr>
              <a:t>Summer 2025 Wildfires - Forecast</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6F3E4"/>
        </a:solidFill>
      </p:bgPr>
    </p:bg>
    <p:spTree>
      <p:nvGrpSpPr>
        <p:cNvPr id="1" name=""/>
        <p:cNvGrpSpPr/>
        <p:nvPr/>
      </p:nvGrpSpPr>
      <p:grpSpPr>
        <a:xfrm>
          <a:off x="0" y="0"/>
          <a:ext cx="0" cy="0"/>
          <a:chOff x="0" y="0"/>
          <a:chExt cx="0" cy="0"/>
        </a:xfrm>
      </p:grpSpPr>
      <p:grpSp>
        <p:nvGrpSpPr>
          <p:cNvPr name="Group 2" id="2"/>
          <p:cNvGrpSpPr/>
          <p:nvPr/>
        </p:nvGrpSpPr>
        <p:grpSpPr>
          <a:xfrm rot="0">
            <a:off x="16023728" y="8051303"/>
            <a:ext cx="2149972" cy="2149972"/>
            <a:chOff x="0" y="0"/>
            <a:chExt cx="2866630" cy="2866630"/>
          </a:xfrm>
        </p:grpSpPr>
        <p:grpSp>
          <p:nvGrpSpPr>
            <p:cNvPr name="Group 3" id="3"/>
            <p:cNvGrpSpPr/>
            <p:nvPr/>
          </p:nvGrpSpPr>
          <p:grpSpPr>
            <a:xfrm rot="0">
              <a:off x="40311" y="45831"/>
              <a:ext cx="2786007" cy="2786007"/>
              <a:chOff x="0" y="0"/>
              <a:chExt cx="6350000" cy="6350000"/>
            </a:xfrm>
          </p:grpSpPr>
          <p:sp>
            <p:nvSpPr>
              <p:cNvPr name="Freeform 4" id="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6F3E4"/>
              </a:solidFill>
            </p:spPr>
          </p:sp>
        </p:grpSp>
        <p:sp>
          <p:nvSpPr>
            <p:cNvPr name="Freeform 5" id="5"/>
            <p:cNvSpPr/>
            <p:nvPr/>
          </p:nvSpPr>
          <p:spPr>
            <a:xfrm flipH="false" flipV="false" rot="0">
              <a:off x="0" y="0"/>
              <a:ext cx="2866630" cy="2866630"/>
            </a:xfrm>
            <a:custGeom>
              <a:avLst/>
              <a:gdLst/>
              <a:ahLst/>
              <a:cxnLst/>
              <a:rect r="r" b="b" t="t" l="l"/>
              <a:pathLst>
                <a:path h="2866630" w="2866630">
                  <a:moveTo>
                    <a:pt x="0" y="0"/>
                  </a:moveTo>
                  <a:lnTo>
                    <a:pt x="2866630" y="0"/>
                  </a:lnTo>
                  <a:lnTo>
                    <a:pt x="2866630" y="2866630"/>
                  </a:lnTo>
                  <a:lnTo>
                    <a:pt x="0" y="286663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49755" y="226330"/>
              <a:ext cx="2367120" cy="2413969"/>
            </a:xfrm>
            <a:custGeom>
              <a:avLst/>
              <a:gdLst/>
              <a:ahLst/>
              <a:cxnLst/>
              <a:rect r="r" b="b" t="t" l="l"/>
              <a:pathLst>
                <a:path h="2413969" w="2367120">
                  <a:moveTo>
                    <a:pt x="0" y="0"/>
                  </a:moveTo>
                  <a:lnTo>
                    <a:pt x="2367120" y="0"/>
                  </a:lnTo>
                  <a:lnTo>
                    <a:pt x="2367120" y="2413969"/>
                  </a:lnTo>
                  <a:lnTo>
                    <a:pt x="0" y="2413969"/>
                  </a:lnTo>
                  <a:lnTo>
                    <a:pt x="0" y="0"/>
                  </a:lnTo>
                  <a:close/>
                </a:path>
              </a:pathLst>
            </a:custGeom>
            <a:blipFill>
              <a:blip r:embed="rId4"/>
              <a:stretch>
                <a:fillRect l="0" t="0" r="0" b="0"/>
              </a:stretch>
            </a:blipFill>
          </p:spPr>
        </p:sp>
      </p:grpSp>
      <p:sp>
        <p:nvSpPr>
          <p:cNvPr name="TextBox 7" id="7"/>
          <p:cNvSpPr txBox="true"/>
          <p:nvPr/>
        </p:nvSpPr>
        <p:spPr>
          <a:xfrm rot="0">
            <a:off x="1028700" y="966152"/>
            <a:ext cx="16230600" cy="1028700"/>
          </a:xfrm>
          <a:prstGeom prst="rect">
            <a:avLst/>
          </a:prstGeom>
        </p:spPr>
        <p:txBody>
          <a:bodyPr anchor="t" rtlCol="false" tIns="0" lIns="0" bIns="0" rIns="0">
            <a:spAutoFit/>
          </a:bodyPr>
          <a:lstStyle/>
          <a:p>
            <a:pPr algn="l">
              <a:lnSpc>
                <a:spcPts val="8400"/>
              </a:lnSpc>
            </a:pPr>
            <a:r>
              <a:rPr lang="en-US" sz="6000">
                <a:solidFill>
                  <a:srgbClr val="322012"/>
                </a:solidFill>
                <a:latin typeface="TAN Mon Cheri"/>
                <a:ea typeface="TAN Mon Cheri"/>
                <a:cs typeface="TAN Mon Cheri"/>
                <a:sym typeface="TAN Mon Cheri"/>
              </a:rPr>
              <a:t>Summer 2025 Wildfires </a:t>
            </a:r>
          </a:p>
        </p:txBody>
      </p:sp>
      <p:sp>
        <p:nvSpPr>
          <p:cNvPr name="Freeform 8" id="8"/>
          <p:cNvSpPr/>
          <p:nvPr/>
        </p:nvSpPr>
        <p:spPr>
          <a:xfrm flipH="false" flipV="false" rot="0">
            <a:off x="9330491" y="3051194"/>
            <a:ext cx="924039" cy="356910"/>
          </a:xfrm>
          <a:custGeom>
            <a:avLst/>
            <a:gdLst/>
            <a:ahLst/>
            <a:cxnLst/>
            <a:rect r="r" b="b" t="t" l="l"/>
            <a:pathLst>
              <a:path h="356910" w="924039">
                <a:moveTo>
                  <a:pt x="0" y="0"/>
                </a:moveTo>
                <a:lnTo>
                  <a:pt x="924039" y="0"/>
                </a:lnTo>
                <a:lnTo>
                  <a:pt x="924039" y="356910"/>
                </a:lnTo>
                <a:lnTo>
                  <a:pt x="0" y="35691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15705400" y="3105736"/>
            <a:ext cx="1144514" cy="181772"/>
          </a:xfrm>
          <a:prstGeom prst="rect">
            <a:avLst/>
          </a:prstGeom>
        </p:spPr>
        <p:txBody>
          <a:bodyPr anchor="t" rtlCol="false" tIns="0" lIns="0" bIns="0" rIns="0">
            <a:spAutoFit/>
          </a:bodyPr>
          <a:lstStyle/>
          <a:p>
            <a:pPr algn="ctr">
              <a:lnSpc>
                <a:spcPts val="1433"/>
              </a:lnSpc>
            </a:pPr>
            <a:r>
              <a:rPr lang="en-US" sz="1023">
                <a:solidFill>
                  <a:srgbClr val="FEF7F2"/>
                </a:solidFill>
                <a:latin typeface="TAN Mon Cheri"/>
                <a:ea typeface="TAN Mon Cheri"/>
                <a:cs typeface="TAN Mon Cheri"/>
                <a:sym typeface="TAN Mon Cheri"/>
              </a:rPr>
              <a:t>K &amp; P</a:t>
            </a:r>
          </a:p>
        </p:txBody>
      </p:sp>
      <p:grpSp>
        <p:nvGrpSpPr>
          <p:cNvPr name="Group 10" id="10"/>
          <p:cNvGrpSpPr/>
          <p:nvPr/>
        </p:nvGrpSpPr>
        <p:grpSpPr>
          <a:xfrm rot="0">
            <a:off x="0" y="3051194"/>
            <a:ext cx="15481158" cy="7235806"/>
            <a:chOff x="0" y="0"/>
            <a:chExt cx="20641544" cy="9647741"/>
          </a:xfrm>
        </p:grpSpPr>
        <p:grpSp>
          <p:nvGrpSpPr>
            <p:cNvPr name="Group 11" id="11"/>
            <p:cNvGrpSpPr/>
            <p:nvPr/>
          </p:nvGrpSpPr>
          <p:grpSpPr>
            <a:xfrm rot="0">
              <a:off x="13805191" y="0"/>
              <a:ext cx="6836353" cy="9647741"/>
              <a:chOff x="0" y="0"/>
              <a:chExt cx="6836353" cy="9647741"/>
            </a:xfrm>
          </p:grpSpPr>
          <p:pic>
            <p:nvPicPr>
              <p:cNvPr name="Picture 12" id="12"/>
              <p:cNvPicPr>
                <a:picLocks noChangeAspect="true"/>
              </p:cNvPicPr>
              <p:nvPr/>
            </p:nvPicPr>
            <p:blipFill>
              <a:blip r:embed="rId7"/>
              <a:srcRect l="1559" t="0" r="51141" b="0"/>
              <a:stretch>
                <a:fillRect/>
              </a:stretch>
            </p:blipFill>
            <p:spPr>
              <a:xfrm flipH="false" flipV="false">
                <a:off x="0" y="0"/>
                <a:ext cx="6836353" cy="9647741"/>
              </a:xfrm>
              <a:prstGeom prst="rect">
                <a:avLst/>
              </a:prstGeom>
            </p:spPr>
          </p:pic>
        </p:grpSp>
        <p:grpSp>
          <p:nvGrpSpPr>
            <p:cNvPr name="Group 13" id="13"/>
            <p:cNvGrpSpPr/>
            <p:nvPr/>
          </p:nvGrpSpPr>
          <p:grpSpPr>
            <a:xfrm rot="0">
              <a:off x="0" y="0"/>
              <a:ext cx="13672707" cy="9647741"/>
              <a:chOff x="0" y="0"/>
              <a:chExt cx="13672707" cy="9647741"/>
            </a:xfrm>
          </p:grpSpPr>
          <p:pic>
            <p:nvPicPr>
              <p:cNvPr name="Picture 14" id="14"/>
              <p:cNvPicPr>
                <a:picLocks noChangeAspect="true"/>
              </p:cNvPicPr>
              <p:nvPr/>
            </p:nvPicPr>
            <p:blipFill>
              <a:blip r:embed="rId8"/>
              <a:srcRect l="26614" t="0" r="26614" b="0"/>
              <a:stretch>
                <a:fillRect/>
              </a:stretch>
            </p:blipFill>
            <p:spPr>
              <a:xfrm flipH="false" flipV="false">
                <a:off x="0" y="0"/>
                <a:ext cx="6772853" cy="9647741"/>
              </a:xfrm>
              <a:prstGeom prst="rect">
                <a:avLst/>
              </a:prstGeom>
            </p:spPr>
          </p:pic>
          <p:pic>
            <p:nvPicPr>
              <p:cNvPr name="Picture 15" id="15"/>
              <p:cNvPicPr>
                <a:picLocks noChangeAspect="true"/>
              </p:cNvPicPr>
              <p:nvPr/>
            </p:nvPicPr>
            <p:blipFill>
              <a:blip r:embed="rId9"/>
              <a:srcRect l="26482" t="0" r="26482" b="0"/>
              <a:stretch>
                <a:fillRect/>
              </a:stretch>
            </p:blipFill>
            <p:spPr>
              <a:xfrm flipH="false" flipV="false">
                <a:off x="6899853" y="0"/>
                <a:ext cx="6772853" cy="9647741"/>
              </a:xfrm>
              <a:prstGeom prst="rect">
                <a:avLst/>
              </a:prstGeom>
            </p:spPr>
          </p:pic>
        </p:gr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6F3E4"/>
        </a:solidFill>
      </p:bgPr>
    </p:bg>
    <p:spTree>
      <p:nvGrpSpPr>
        <p:cNvPr id="1" name=""/>
        <p:cNvGrpSpPr/>
        <p:nvPr/>
      </p:nvGrpSpPr>
      <p:grpSpPr>
        <a:xfrm>
          <a:off x="0" y="0"/>
          <a:ext cx="0" cy="0"/>
          <a:chOff x="0" y="0"/>
          <a:chExt cx="0" cy="0"/>
        </a:xfrm>
      </p:grpSpPr>
      <p:grpSp>
        <p:nvGrpSpPr>
          <p:cNvPr name="Group 2" id="2"/>
          <p:cNvGrpSpPr/>
          <p:nvPr/>
        </p:nvGrpSpPr>
        <p:grpSpPr>
          <a:xfrm rot="0">
            <a:off x="16023728" y="8051303"/>
            <a:ext cx="2149972" cy="2149972"/>
            <a:chOff x="0" y="0"/>
            <a:chExt cx="2866630" cy="2866630"/>
          </a:xfrm>
        </p:grpSpPr>
        <p:grpSp>
          <p:nvGrpSpPr>
            <p:cNvPr name="Group 3" id="3"/>
            <p:cNvGrpSpPr/>
            <p:nvPr/>
          </p:nvGrpSpPr>
          <p:grpSpPr>
            <a:xfrm rot="0">
              <a:off x="40311" y="45831"/>
              <a:ext cx="2786007" cy="2786007"/>
              <a:chOff x="0" y="0"/>
              <a:chExt cx="6350000" cy="6350000"/>
            </a:xfrm>
          </p:grpSpPr>
          <p:sp>
            <p:nvSpPr>
              <p:cNvPr name="Freeform 4" id="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6F3E4"/>
              </a:solidFill>
            </p:spPr>
          </p:sp>
        </p:grpSp>
        <p:sp>
          <p:nvSpPr>
            <p:cNvPr name="Freeform 5" id="5"/>
            <p:cNvSpPr/>
            <p:nvPr/>
          </p:nvSpPr>
          <p:spPr>
            <a:xfrm flipH="false" flipV="false" rot="0">
              <a:off x="0" y="0"/>
              <a:ext cx="2866630" cy="2866630"/>
            </a:xfrm>
            <a:custGeom>
              <a:avLst/>
              <a:gdLst/>
              <a:ahLst/>
              <a:cxnLst/>
              <a:rect r="r" b="b" t="t" l="l"/>
              <a:pathLst>
                <a:path h="2866630" w="2866630">
                  <a:moveTo>
                    <a:pt x="0" y="0"/>
                  </a:moveTo>
                  <a:lnTo>
                    <a:pt x="2866630" y="0"/>
                  </a:lnTo>
                  <a:lnTo>
                    <a:pt x="2866630" y="2866630"/>
                  </a:lnTo>
                  <a:lnTo>
                    <a:pt x="0" y="286663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49755" y="226330"/>
              <a:ext cx="2367120" cy="2413969"/>
            </a:xfrm>
            <a:custGeom>
              <a:avLst/>
              <a:gdLst/>
              <a:ahLst/>
              <a:cxnLst/>
              <a:rect r="r" b="b" t="t" l="l"/>
              <a:pathLst>
                <a:path h="2413969" w="2367120">
                  <a:moveTo>
                    <a:pt x="0" y="0"/>
                  </a:moveTo>
                  <a:lnTo>
                    <a:pt x="2367120" y="0"/>
                  </a:lnTo>
                  <a:lnTo>
                    <a:pt x="2367120" y="2413969"/>
                  </a:lnTo>
                  <a:lnTo>
                    <a:pt x="0" y="2413969"/>
                  </a:lnTo>
                  <a:lnTo>
                    <a:pt x="0" y="0"/>
                  </a:lnTo>
                  <a:close/>
                </a:path>
              </a:pathLst>
            </a:custGeom>
            <a:blipFill>
              <a:blip r:embed="rId4"/>
              <a:stretch>
                <a:fillRect l="0" t="0" r="0" b="0"/>
              </a:stretch>
            </a:blipFill>
          </p:spPr>
        </p:sp>
      </p:grpSp>
      <p:sp>
        <p:nvSpPr>
          <p:cNvPr name="Freeform 7" id="7"/>
          <p:cNvSpPr/>
          <p:nvPr/>
        </p:nvSpPr>
        <p:spPr>
          <a:xfrm flipH="false" flipV="false" rot="0">
            <a:off x="1290690" y="2170936"/>
            <a:ext cx="3067774" cy="7742016"/>
          </a:xfrm>
          <a:custGeom>
            <a:avLst/>
            <a:gdLst/>
            <a:ahLst/>
            <a:cxnLst/>
            <a:rect r="r" b="b" t="t" l="l"/>
            <a:pathLst>
              <a:path h="7742016" w="3067774">
                <a:moveTo>
                  <a:pt x="0" y="0"/>
                </a:moveTo>
                <a:lnTo>
                  <a:pt x="3067773" y="0"/>
                </a:lnTo>
                <a:lnTo>
                  <a:pt x="3067773" y="7742016"/>
                </a:lnTo>
                <a:lnTo>
                  <a:pt x="0" y="7742016"/>
                </a:lnTo>
                <a:lnTo>
                  <a:pt x="0" y="0"/>
                </a:lnTo>
                <a:close/>
              </a:path>
            </a:pathLst>
          </a:custGeom>
          <a:blipFill>
            <a:blip r:embed="rId5"/>
            <a:stretch>
              <a:fillRect l="0" t="0" r="0" b="0"/>
            </a:stretch>
          </a:blipFill>
        </p:spPr>
      </p:sp>
      <p:sp>
        <p:nvSpPr>
          <p:cNvPr name="TextBox 8" id="8"/>
          <p:cNvSpPr txBox="true"/>
          <p:nvPr/>
        </p:nvSpPr>
        <p:spPr>
          <a:xfrm rot="0">
            <a:off x="1028700" y="966152"/>
            <a:ext cx="16230600" cy="1028700"/>
          </a:xfrm>
          <a:prstGeom prst="rect">
            <a:avLst/>
          </a:prstGeom>
        </p:spPr>
        <p:txBody>
          <a:bodyPr anchor="t" rtlCol="false" tIns="0" lIns="0" bIns="0" rIns="0">
            <a:spAutoFit/>
          </a:bodyPr>
          <a:lstStyle/>
          <a:p>
            <a:pPr algn="l">
              <a:lnSpc>
                <a:spcPts val="8400"/>
              </a:lnSpc>
            </a:pPr>
            <a:r>
              <a:rPr lang="en-US" sz="6000">
                <a:solidFill>
                  <a:srgbClr val="322012"/>
                </a:solidFill>
                <a:latin typeface="TAN Mon Cheri"/>
                <a:ea typeface="TAN Mon Cheri"/>
                <a:cs typeface="TAN Mon Cheri"/>
                <a:sym typeface="TAN Mon Cheri"/>
              </a:rPr>
              <a:t>Summer 2025 Wildfires - DIY Filter</a:t>
            </a:r>
          </a:p>
        </p:txBody>
      </p:sp>
      <p:sp>
        <p:nvSpPr>
          <p:cNvPr name="TextBox 9" id="9"/>
          <p:cNvSpPr txBox="true"/>
          <p:nvPr/>
        </p:nvSpPr>
        <p:spPr>
          <a:xfrm rot="0">
            <a:off x="4899029" y="2999423"/>
            <a:ext cx="11665264" cy="4202430"/>
          </a:xfrm>
          <a:prstGeom prst="rect">
            <a:avLst/>
          </a:prstGeom>
        </p:spPr>
        <p:txBody>
          <a:bodyPr anchor="t" rtlCol="false" tIns="0" lIns="0" bIns="0" rIns="0">
            <a:spAutoFit/>
          </a:bodyPr>
          <a:lstStyle/>
          <a:p>
            <a:pPr algn="ctr">
              <a:lnSpc>
                <a:spcPts val="6719"/>
              </a:lnSpc>
            </a:pPr>
            <a:r>
              <a:rPr lang="en-US" sz="4800" spc="120">
                <a:solidFill>
                  <a:srgbClr val="322012"/>
                </a:solidFill>
                <a:latin typeface="Open Sans"/>
                <a:ea typeface="Open Sans"/>
                <a:cs typeface="Open Sans"/>
                <a:sym typeface="Open Sans"/>
              </a:rPr>
              <a:t>Making your own box fan filter (also called a DIY box fan filter) can be a less costly option to filter air and improve indoor air quality in a single room or designated space.</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6F3E4"/>
        </a:solidFill>
      </p:bgPr>
    </p:bg>
    <p:spTree>
      <p:nvGrpSpPr>
        <p:cNvPr id="1" name=""/>
        <p:cNvGrpSpPr/>
        <p:nvPr/>
      </p:nvGrpSpPr>
      <p:grpSpPr>
        <a:xfrm>
          <a:off x="0" y="0"/>
          <a:ext cx="0" cy="0"/>
          <a:chOff x="0" y="0"/>
          <a:chExt cx="0" cy="0"/>
        </a:xfrm>
      </p:grpSpPr>
      <p:sp>
        <p:nvSpPr>
          <p:cNvPr name="Freeform 2" id="2"/>
          <p:cNvSpPr/>
          <p:nvPr/>
        </p:nvSpPr>
        <p:spPr>
          <a:xfrm flipH="false" flipV="false" rot="0">
            <a:off x="1933712" y="2741550"/>
            <a:ext cx="14420575" cy="6074667"/>
          </a:xfrm>
          <a:custGeom>
            <a:avLst/>
            <a:gdLst/>
            <a:ahLst/>
            <a:cxnLst/>
            <a:rect r="r" b="b" t="t" l="l"/>
            <a:pathLst>
              <a:path h="6074667" w="14420575">
                <a:moveTo>
                  <a:pt x="0" y="0"/>
                </a:moveTo>
                <a:lnTo>
                  <a:pt x="14420576" y="0"/>
                </a:lnTo>
                <a:lnTo>
                  <a:pt x="14420576" y="6074667"/>
                </a:lnTo>
                <a:lnTo>
                  <a:pt x="0" y="6074667"/>
                </a:lnTo>
                <a:lnTo>
                  <a:pt x="0" y="0"/>
                </a:lnTo>
                <a:close/>
              </a:path>
            </a:pathLst>
          </a:custGeom>
          <a:blipFill>
            <a:blip r:embed="rId2"/>
            <a:stretch>
              <a:fillRect l="0" t="0" r="0" b="0"/>
            </a:stretch>
          </a:blipFill>
        </p:spPr>
      </p:sp>
      <p:grpSp>
        <p:nvGrpSpPr>
          <p:cNvPr name="Group 3" id="3"/>
          <p:cNvGrpSpPr/>
          <p:nvPr/>
        </p:nvGrpSpPr>
        <p:grpSpPr>
          <a:xfrm rot="0">
            <a:off x="16023728" y="8051303"/>
            <a:ext cx="2149972" cy="2149972"/>
            <a:chOff x="0" y="0"/>
            <a:chExt cx="2866630" cy="2866630"/>
          </a:xfrm>
        </p:grpSpPr>
        <p:grpSp>
          <p:nvGrpSpPr>
            <p:cNvPr name="Group 4" id="4"/>
            <p:cNvGrpSpPr/>
            <p:nvPr/>
          </p:nvGrpSpPr>
          <p:grpSpPr>
            <a:xfrm rot="0">
              <a:off x="40311" y="45831"/>
              <a:ext cx="2786007" cy="2786007"/>
              <a:chOff x="0" y="0"/>
              <a:chExt cx="6350000" cy="6350000"/>
            </a:xfrm>
          </p:grpSpPr>
          <p:sp>
            <p:nvSpPr>
              <p:cNvPr name="Freeform 5" id="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6F3E4"/>
              </a:solidFill>
            </p:spPr>
          </p:sp>
        </p:grpSp>
        <p:sp>
          <p:nvSpPr>
            <p:cNvPr name="Freeform 6" id="6"/>
            <p:cNvSpPr/>
            <p:nvPr/>
          </p:nvSpPr>
          <p:spPr>
            <a:xfrm flipH="false" flipV="false" rot="0">
              <a:off x="0" y="0"/>
              <a:ext cx="2866630" cy="2866630"/>
            </a:xfrm>
            <a:custGeom>
              <a:avLst/>
              <a:gdLst/>
              <a:ahLst/>
              <a:cxnLst/>
              <a:rect r="r" b="b" t="t" l="l"/>
              <a:pathLst>
                <a:path h="2866630" w="2866630">
                  <a:moveTo>
                    <a:pt x="0" y="0"/>
                  </a:moveTo>
                  <a:lnTo>
                    <a:pt x="2866630" y="0"/>
                  </a:lnTo>
                  <a:lnTo>
                    <a:pt x="2866630" y="2866630"/>
                  </a:lnTo>
                  <a:lnTo>
                    <a:pt x="0" y="286663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249755" y="226330"/>
              <a:ext cx="2367120" cy="2413969"/>
            </a:xfrm>
            <a:custGeom>
              <a:avLst/>
              <a:gdLst/>
              <a:ahLst/>
              <a:cxnLst/>
              <a:rect r="r" b="b" t="t" l="l"/>
              <a:pathLst>
                <a:path h="2413969" w="2367120">
                  <a:moveTo>
                    <a:pt x="0" y="0"/>
                  </a:moveTo>
                  <a:lnTo>
                    <a:pt x="2367120" y="0"/>
                  </a:lnTo>
                  <a:lnTo>
                    <a:pt x="2367120" y="2413969"/>
                  </a:lnTo>
                  <a:lnTo>
                    <a:pt x="0" y="2413969"/>
                  </a:lnTo>
                  <a:lnTo>
                    <a:pt x="0" y="0"/>
                  </a:lnTo>
                  <a:close/>
                </a:path>
              </a:pathLst>
            </a:custGeom>
            <a:blipFill>
              <a:blip r:embed="rId5"/>
              <a:stretch>
                <a:fillRect l="0" t="0" r="0" b="0"/>
              </a:stretch>
            </a:blipFill>
          </p:spPr>
        </p:sp>
      </p:grpSp>
      <p:sp>
        <p:nvSpPr>
          <p:cNvPr name="TextBox 8" id="8"/>
          <p:cNvSpPr txBox="true"/>
          <p:nvPr/>
        </p:nvSpPr>
        <p:spPr>
          <a:xfrm rot="0">
            <a:off x="1028700" y="966152"/>
            <a:ext cx="16230600" cy="1028700"/>
          </a:xfrm>
          <a:prstGeom prst="rect">
            <a:avLst/>
          </a:prstGeom>
        </p:spPr>
        <p:txBody>
          <a:bodyPr anchor="t" rtlCol="false" tIns="0" lIns="0" bIns="0" rIns="0">
            <a:spAutoFit/>
          </a:bodyPr>
          <a:lstStyle/>
          <a:p>
            <a:pPr algn="l">
              <a:lnSpc>
                <a:spcPts val="8400"/>
              </a:lnSpc>
            </a:pPr>
            <a:r>
              <a:rPr lang="en-US" sz="6000">
                <a:solidFill>
                  <a:srgbClr val="322012"/>
                </a:solidFill>
                <a:latin typeface="TAN Mon Cheri"/>
                <a:ea typeface="TAN Mon Cheri"/>
                <a:cs typeface="TAN Mon Cheri"/>
                <a:sym typeface="TAN Mon Cheri"/>
              </a:rPr>
              <a:t>Summer 2025 Wildfires - DIY Filter</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E0DAC5"/>
        </a:solidFill>
      </p:bgPr>
    </p:bg>
    <p:spTree>
      <p:nvGrpSpPr>
        <p:cNvPr id="1" name=""/>
        <p:cNvGrpSpPr/>
        <p:nvPr/>
      </p:nvGrpSpPr>
      <p:grpSpPr>
        <a:xfrm>
          <a:off x="0" y="0"/>
          <a:ext cx="0" cy="0"/>
          <a:chOff x="0" y="0"/>
          <a:chExt cx="0" cy="0"/>
        </a:xfrm>
      </p:grpSpPr>
      <p:grpSp>
        <p:nvGrpSpPr>
          <p:cNvPr name="Group 2" id="2"/>
          <p:cNvGrpSpPr/>
          <p:nvPr/>
        </p:nvGrpSpPr>
        <p:grpSpPr>
          <a:xfrm rot="0">
            <a:off x="16023728" y="8051303"/>
            <a:ext cx="2149972" cy="2149972"/>
            <a:chOff x="0" y="0"/>
            <a:chExt cx="2866630" cy="2866630"/>
          </a:xfrm>
        </p:grpSpPr>
        <p:grpSp>
          <p:nvGrpSpPr>
            <p:cNvPr name="Group 3" id="3"/>
            <p:cNvGrpSpPr/>
            <p:nvPr/>
          </p:nvGrpSpPr>
          <p:grpSpPr>
            <a:xfrm rot="0">
              <a:off x="40311" y="45831"/>
              <a:ext cx="2786007" cy="2786007"/>
              <a:chOff x="0" y="0"/>
              <a:chExt cx="6350000" cy="6350000"/>
            </a:xfrm>
          </p:grpSpPr>
          <p:sp>
            <p:nvSpPr>
              <p:cNvPr name="Freeform 4" id="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6F3E4"/>
              </a:solidFill>
            </p:spPr>
          </p:sp>
        </p:grpSp>
        <p:sp>
          <p:nvSpPr>
            <p:cNvPr name="Freeform 5" id="5"/>
            <p:cNvSpPr/>
            <p:nvPr/>
          </p:nvSpPr>
          <p:spPr>
            <a:xfrm flipH="false" flipV="false" rot="0">
              <a:off x="0" y="0"/>
              <a:ext cx="2866630" cy="2866630"/>
            </a:xfrm>
            <a:custGeom>
              <a:avLst/>
              <a:gdLst/>
              <a:ahLst/>
              <a:cxnLst/>
              <a:rect r="r" b="b" t="t" l="l"/>
              <a:pathLst>
                <a:path h="2866630" w="2866630">
                  <a:moveTo>
                    <a:pt x="0" y="0"/>
                  </a:moveTo>
                  <a:lnTo>
                    <a:pt x="2866630" y="0"/>
                  </a:lnTo>
                  <a:lnTo>
                    <a:pt x="2866630" y="2866630"/>
                  </a:lnTo>
                  <a:lnTo>
                    <a:pt x="0" y="286663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49755" y="226330"/>
              <a:ext cx="2367120" cy="2413969"/>
            </a:xfrm>
            <a:custGeom>
              <a:avLst/>
              <a:gdLst/>
              <a:ahLst/>
              <a:cxnLst/>
              <a:rect r="r" b="b" t="t" l="l"/>
              <a:pathLst>
                <a:path h="2413969" w="2367120">
                  <a:moveTo>
                    <a:pt x="0" y="0"/>
                  </a:moveTo>
                  <a:lnTo>
                    <a:pt x="2367120" y="0"/>
                  </a:lnTo>
                  <a:lnTo>
                    <a:pt x="2367120" y="2413969"/>
                  </a:lnTo>
                  <a:lnTo>
                    <a:pt x="0" y="2413969"/>
                  </a:lnTo>
                  <a:lnTo>
                    <a:pt x="0" y="0"/>
                  </a:lnTo>
                  <a:close/>
                </a:path>
              </a:pathLst>
            </a:custGeom>
            <a:blipFill>
              <a:blip r:embed="rId4"/>
              <a:stretch>
                <a:fillRect l="0" t="0" r="0" b="0"/>
              </a:stretch>
            </a:blipFill>
          </p:spPr>
        </p:sp>
      </p:grpSp>
      <p:sp>
        <p:nvSpPr>
          <p:cNvPr name="TextBox 7" id="7"/>
          <p:cNvSpPr txBox="true"/>
          <p:nvPr/>
        </p:nvSpPr>
        <p:spPr>
          <a:xfrm rot="0">
            <a:off x="1028700" y="966152"/>
            <a:ext cx="14284684" cy="1028700"/>
          </a:xfrm>
          <a:prstGeom prst="rect">
            <a:avLst/>
          </a:prstGeom>
        </p:spPr>
        <p:txBody>
          <a:bodyPr anchor="t" rtlCol="false" tIns="0" lIns="0" bIns="0" rIns="0">
            <a:spAutoFit/>
          </a:bodyPr>
          <a:lstStyle/>
          <a:p>
            <a:pPr algn="l">
              <a:lnSpc>
                <a:spcPts val="8400"/>
              </a:lnSpc>
            </a:pPr>
            <a:r>
              <a:rPr lang="en-US" sz="6000">
                <a:solidFill>
                  <a:srgbClr val="322012"/>
                </a:solidFill>
                <a:latin typeface="TAN Mon Cheri"/>
                <a:ea typeface="TAN Mon Cheri"/>
                <a:cs typeface="TAN Mon Cheri"/>
                <a:sym typeface="TAN Mon Cheri"/>
              </a:rPr>
              <a:t>Coming Up - Urban Exploration</a:t>
            </a:r>
          </a:p>
        </p:txBody>
      </p:sp>
      <p:sp>
        <p:nvSpPr>
          <p:cNvPr name="TextBox 8" id="8"/>
          <p:cNvSpPr txBox="true"/>
          <p:nvPr/>
        </p:nvSpPr>
        <p:spPr>
          <a:xfrm rot="0">
            <a:off x="1351247" y="2492851"/>
            <a:ext cx="5196426" cy="2162175"/>
          </a:xfrm>
          <a:prstGeom prst="rect">
            <a:avLst/>
          </a:prstGeom>
        </p:spPr>
        <p:txBody>
          <a:bodyPr anchor="t" rtlCol="false" tIns="0" lIns="0" bIns="0" rIns="0">
            <a:spAutoFit/>
          </a:bodyPr>
          <a:lstStyle/>
          <a:p>
            <a:pPr algn="just">
              <a:lnSpc>
                <a:spcPts val="5759"/>
              </a:lnSpc>
            </a:pPr>
            <a:r>
              <a:rPr lang="en-US" b="true" sz="4800" spc="120">
                <a:solidFill>
                  <a:srgbClr val="322012"/>
                </a:solidFill>
                <a:latin typeface="Open Sans Bold"/>
                <a:ea typeface="Open Sans Bold"/>
                <a:cs typeface="Open Sans Bold"/>
                <a:sym typeface="Open Sans Bold"/>
              </a:rPr>
              <a:t>August 12</a:t>
            </a:r>
          </a:p>
          <a:p>
            <a:pPr algn="just">
              <a:lnSpc>
                <a:spcPts val="5759"/>
              </a:lnSpc>
            </a:pPr>
            <a:r>
              <a:rPr lang="en-US" b="true" sz="4800" spc="120">
                <a:solidFill>
                  <a:srgbClr val="322012"/>
                </a:solidFill>
                <a:latin typeface="Open Sans Bold"/>
                <a:ea typeface="Open Sans Bold"/>
                <a:cs typeface="Open Sans Bold"/>
                <a:sym typeface="Open Sans Bold"/>
              </a:rPr>
              <a:t>7:00 - 8:00 PM</a:t>
            </a:r>
          </a:p>
          <a:p>
            <a:pPr algn="just">
              <a:lnSpc>
                <a:spcPts val="5759"/>
              </a:lnSpc>
            </a:pPr>
            <a:r>
              <a:rPr lang="en-US" b="true" sz="4800" spc="120">
                <a:solidFill>
                  <a:srgbClr val="322012"/>
                </a:solidFill>
                <a:latin typeface="Open Sans Bold"/>
                <a:ea typeface="Open Sans Bold"/>
                <a:cs typeface="Open Sans Bold"/>
                <a:sym typeface="Open Sans Bold"/>
              </a:rPr>
              <a:t>Zoom</a:t>
            </a:r>
          </a:p>
        </p:txBody>
      </p:sp>
      <p:sp>
        <p:nvSpPr>
          <p:cNvPr name="TextBox 9" id="9"/>
          <p:cNvSpPr txBox="true"/>
          <p:nvPr/>
        </p:nvSpPr>
        <p:spPr>
          <a:xfrm rot="0">
            <a:off x="1351247" y="4988401"/>
            <a:ext cx="15484165" cy="2506980"/>
          </a:xfrm>
          <a:prstGeom prst="rect">
            <a:avLst/>
          </a:prstGeom>
        </p:spPr>
        <p:txBody>
          <a:bodyPr anchor="t" rtlCol="false" tIns="0" lIns="0" bIns="0" rIns="0">
            <a:spAutoFit/>
          </a:bodyPr>
          <a:lstStyle/>
          <a:p>
            <a:pPr algn="just">
              <a:lnSpc>
                <a:spcPts val="6719"/>
              </a:lnSpc>
            </a:pPr>
            <a:r>
              <a:rPr lang="en-US" sz="4800" spc="120">
                <a:solidFill>
                  <a:srgbClr val="322012"/>
                </a:solidFill>
                <a:latin typeface="Open Sans"/>
                <a:ea typeface="Open Sans"/>
                <a:cs typeface="Open Sans"/>
                <a:sym typeface="Open Sans"/>
              </a:rPr>
              <a:t>In what ways can those of us in cities be more mindful in nature and take advantage of the beauty of our state?</a:t>
            </a:r>
          </a:p>
        </p:txBody>
      </p:sp>
      <p:sp>
        <p:nvSpPr>
          <p:cNvPr name="TextBox 10" id="10"/>
          <p:cNvSpPr txBox="true"/>
          <p:nvPr/>
        </p:nvSpPr>
        <p:spPr>
          <a:xfrm rot="0">
            <a:off x="1401918" y="7599045"/>
            <a:ext cx="13218212" cy="1659255"/>
          </a:xfrm>
          <a:prstGeom prst="rect">
            <a:avLst/>
          </a:prstGeom>
        </p:spPr>
        <p:txBody>
          <a:bodyPr anchor="t" rtlCol="false" tIns="0" lIns="0" bIns="0" rIns="0">
            <a:spAutoFit/>
          </a:bodyPr>
          <a:lstStyle/>
          <a:p>
            <a:pPr algn="just">
              <a:lnSpc>
                <a:spcPts val="6719"/>
              </a:lnSpc>
            </a:pPr>
            <a:r>
              <a:rPr lang="en-US" sz="4800" spc="120">
                <a:solidFill>
                  <a:srgbClr val="322012"/>
                </a:solidFill>
                <a:latin typeface="Open Sans"/>
                <a:ea typeface="Open Sans"/>
                <a:cs typeface="Open Sans"/>
                <a:sym typeface="Open Sans"/>
              </a:rPr>
              <a:t>Join us on August 12 to discuss outside activities and the critters we get to meet!</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E0DAC5"/>
        </a:solidFill>
      </p:bgPr>
    </p:bg>
    <p:spTree>
      <p:nvGrpSpPr>
        <p:cNvPr id="1" name=""/>
        <p:cNvGrpSpPr/>
        <p:nvPr/>
      </p:nvGrpSpPr>
      <p:grpSpPr>
        <a:xfrm>
          <a:off x="0" y="0"/>
          <a:ext cx="0" cy="0"/>
          <a:chOff x="0" y="0"/>
          <a:chExt cx="0" cy="0"/>
        </a:xfrm>
      </p:grpSpPr>
      <p:sp>
        <p:nvSpPr>
          <p:cNvPr name="TextBox 2" id="2"/>
          <p:cNvSpPr txBox="true"/>
          <p:nvPr/>
        </p:nvSpPr>
        <p:spPr>
          <a:xfrm rot="0">
            <a:off x="1028700" y="966152"/>
            <a:ext cx="13920296" cy="1028700"/>
          </a:xfrm>
          <a:prstGeom prst="rect">
            <a:avLst/>
          </a:prstGeom>
        </p:spPr>
        <p:txBody>
          <a:bodyPr anchor="t" rtlCol="false" tIns="0" lIns="0" bIns="0" rIns="0">
            <a:spAutoFit/>
          </a:bodyPr>
          <a:lstStyle/>
          <a:p>
            <a:pPr algn="l">
              <a:lnSpc>
                <a:spcPts val="8400"/>
              </a:lnSpc>
            </a:pPr>
            <a:r>
              <a:rPr lang="en-US" sz="6000">
                <a:solidFill>
                  <a:srgbClr val="322012"/>
                </a:solidFill>
                <a:latin typeface="TAN Mon Cheri"/>
                <a:ea typeface="TAN Mon Cheri"/>
                <a:cs typeface="TAN Mon Cheri"/>
                <a:sym typeface="TAN Mon Cheri"/>
              </a:rPr>
              <a:t>Agenda</a:t>
            </a:r>
          </a:p>
        </p:txBody>
      </p:sp>
      <p:grpSp>
        <p:nvGrpSpPr>
          <p:cNvPr name="Group 3" id="3"/>
          <p:cNvGrpSpPr/>
          <p:nvPr/>
        </p:nvGrpSpPr>
        <p:grpSpPr>
          <a:xfrm rot="0">
            <a:off x="16023728" y="8051303"/>
            <a:ext cx="2149972" cy="2149972"/>
            <a:chOff x="0" y="0"/>
            <a:chExt cx="2866630" cy="2866630"/>
          </a:xfrm>
        </p:grpSpPr>
        <p:grpSp>
          <p:nvGrpSpPr>
            <p:cNvPr name="Group 4" id="4"/>
            <p:cNvGrpSpPr/>
            <p:nvPr/>
          </p:nvGrpSpPr>
          <p:grpSpPr>
            <a:xfrm rot="0">
              <a:off x="40311" y="45831"/>
              <a:ext cx="2786007" cy="2786007"/>
              <a:chOff x="0" y="0"/>
              <a:chExt cx="6350000" cy="6350000"/>
            </a:xfrm>
          </p:grpSpPr>
          <p:sp>
            <p:nvSpPr>
              <p:cNvPr name="Freeform 5" id="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6F3E4"/>
              </a:solidFill>
            </p:spPr>
          </p:sp>
        </p:grpSp>
        <p:sp>
          <p:nvSpPr>
            <p:cNvPr name="Freeform 6" id="6"/>
            <p:cNvSpPr/>
            <p:nvPr/>
          </p:nvSpPr>
          <p:spPr>
            <a:xfrm flipH="false" flipV="false" rot="0">
              <a:off x="0" y="0"/>
              <a:ext cx="2866630" cy="2866630"/>
            </a:xfrm>
            <a:custGeom>
              <a:avLst/>
              <a:gdLst/>
              <a:ahLst/>
              <a:cxnLst/>
              <a:rect r="r" b="b" t="t" l="l"/>
              <a:pathLst>
                <a:path h="2866630" w="2866630">
                  <a:moveTo>
                    <a:pt x="0" y="0"/>
                  </a:moveTo>
                  <a:lnTo>
                    <a:pt x="2866630" y="0"/>
                  </a:lnTo>
                  <a:lnTo>
                    <a:pt x="2866630" y="2866630"/>
                  </a:lnTo>
                  <a:lnTo>
                    <a:pt x="0" y="286663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249755" y="226330"/>
              <a:ext cx="2367120" cy="2413969"/>
            </a:xfrm>
            <a:custGeom>
              <a:avLst/>
              <a:gdLst/>
              <a:ahLst/>
              <a:cxnLst/>
              <a:rect r="r" b="b" t="t" l="l"/>
              <a:pathLst>
                <a:path h="2413969" w="2367120">
                  <a:moveTo>
                    <a:pt x="0" y="0"/>
                  </a:moveTo>
                  <a:lnTo>
                    <a:pt x="2367120" y="0"/>
                  </a:lnTo>
                  <a:lnTo>
                    <a:pt x="2367120" y="2413969"/>
                  </a:lnTo>
                  <a:lnTo>
                    <a:pt x="0" y="2413969"/>
                  </a:lnTo>
                  <a:lnTo>
                    <a:pt x="0" y="0"/>
                  </a:lnTo>
                  <a:close/>
                </a:path>
              </a:pathLst>
            </a:custGeom>
            <a:blipFill>
              <a:blip r:embed="rId4"/>
              <a:stretch>
                <a:fillRect l="0" t="0" r="0" b="0"/>
              </a:stretch>
            </a:blipFill>
          </p:spPr>
        </p:sp>
      </p:grpSp>
      <p:graphicFrame>
        <p:nvGraphicFramePr>
          <p:cNvPr name="Table 8" id="8"/>
          <p:cNvGraphicFramePr>
            <a:graphicFrameLocks noGrp="true"/>
          </p:cNvGraphicFramePr>
          <p:nvPr/>
        </p:nvGraphicFramePr>
        <p:xfrm>
          <a:off x="1028700" y="2438839"/>
          <a:ext cx="10304445" cy="7405802"/>
        </p:xfrm>
        <a:graphic>
          <a:graphicData uri="http://schemas.openxmlformats.org/drawingml/2006/table">
            <a:tbl>
              <a:tblPr/>
              <a:tblGrid>
                <a:gridCol w="1522614"/>
                <a:gridCol w="8781831"/>
              </a:tblGrid>
              <a:tr h="915578">
                <a:tc>
                  <a:txBody>
                    <a:bodyPr anchor="t" rtlCol="false"/>
                    <a:lstStyle/>
                    <a:p>
                      <a:pPr algn="ctr" marL="0" indent="0" lvl="1">
                        <a:lnSpc>
                          <a:spcPts val="3359"/>
                        </a:lnSpc>
                        <a:spcBef>
                          <a:spcPct val="0"/>
                        </a:spcBef>
                        <a:defRPr/>
                      </a:pPr>
                      <a:r>
                        <a:rPr lang="en-US" b="true" sz="2400">
                          <a:solidFill>
                            <a:srgbClr val="00492C"/>
                          </a:solidFill>
                          <a:latin typeface="Roca Two Bold"/>
                          <a:ea typeface="Roca Two Bold"/>
                          <a:cs typeface="Roca Two Bold"/>
                          <a:sym typeface="Roca Two Bold"/>
                        </a:rPr>
                        <a:t>1</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19050">
                      <a:solidFill>
                        <a:srgbClr val="FFFFEF"/>
                      </a:solidFill>
                      <a:prstDash val="solid"/>
                      <a:round/>
                      <a:headEnd type="none" w="med" len="med"/>
                      <a:tailEnd type="none" w="med" len="med"/>
                    </a:lnB>
                  </a:tcPr>
                </a:tc>
                <a:tc>
                  <a:txBody>
                    <a:bodyPr anchor="t" rtlCol="false"/>
                    <a:lstStyle/>
                    <a:p>
                      <a:pPr algn="l" marL="0" indent="0" lvl="1">
                        <a:lnSpc>
                          <a:spcPts val="3079"/>
                        </a:lnSpc>
                        <a:spcBef>
                          <a:spcPct val="0"/>
                        </a:spcBef>
                        <a:defRPr/>
                      </a:pPr>
                      <a:r>
                        <a:rPr lang="en-US" b="true" sz="2199">
                          <a:solidFill>
                            <a:srgbClr val="00492C"/>
                          </a:solidFill>
                          <a:latin typeface="TT Norms Bold"/>
                          <a:ea typeface="TT Norms Bold"/>
                          <a:cs typeface="TT Norms Bold"/>
                          <a:sym typeface="TT Norms Bold"/>
                        </a:rPr>
                        <a:t>WELCOME</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0">
                      <a:solidFill>
                        <a:srgbClr val="000000"/>
                      </a:solidFill>
                      <a:prstDash val="solid"/>
                      <a:round/>
                      <a:headEnd type="none" w="med" len="med"/>
                      <a:tailEnd type="none" w="med" len="med"/>
                    </a:lnT>
                    <a:lnB cmpd="sng" algn="ctr" cap="flat" w="19050">
                      <a:solidFill>
                        <a:srgbClr val="FFFFEF"/>
                      </a:solidFill>
                      <a:prstDash val="solid"/>
                      <a:round/>
                      <a:headEnd type="none" w="med" len="med"/>
                      <a:tailEnd type="none" w="med" len="med"/>
                    </a:lnB>
                  </a:tcPr>
                </a:tc>
              </a:tr>
              <a:tr h="925115">
                <a:tc>
                  <a:txBody>
                    <a:bodyPr anchor="t" rtlCol="false"/>
                    <a:lstStyle/>
                    <a:p>
                      <a:pPr algn="ctr" marL="0" indent="0" lvl="1">
                        <a:lnSpc>
                          <a:spcPts val="3359"/>
                        </a:lnSpc>
                        <a:spcBef>
                          <a:spcPct val="0"/>
                        </a:spcBef>
                        <a:defRPr/>
                      </a:pPr>
                      <a:r>
                        <a:rPr lang="en-US" b="true" sz="2400">
                          <a:solidFill>
                            <a:srgbClr val="00492C"/>
                          </a:solidFill>
                          <a:latin typeface="Roca Two Bold"/>
                          <a:ea typeface="Roca Two Bold"/>
                          <a:cs typeface="Roca Two Bold"/>
                          <a:sym typeface="Roca Two Bold"/>
                        </a:rPr>
                        <a:t>2</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19050">
                      <a:solidFill>
                        <a:srgbClr val="FFFFEF"/>
                      </a:solidFill>
                      <a:prstDash val="solid"/>
                      <a:round/>
                      <a:headEnd type="none" w="med" len="med"/>
                      <a:tailEnd type="none" w="med" len="med"/>
                    </a:lnT>
                    <a:lnB cmpd="sng" algn="ctr" cap="flat" w="19050">
                      <a:solidFill>
                        <a:srgbClr val="FFFFEF"/>
                      </a:solidFill>
                      <a:prstDash val="solid"/>
                      <a:round/>
                      <a:headEnd type="none" w="med" len="med"/>
                      <a:tailEnd type="none" w="med" len="med"/>
                    </a:lnB>
                  </a:tcPr>
                </a:tc>
                <a:tc>
                  <a:txBody>
                    <a:bodyPr anchor="t" rtlCol="false"/>
                    <a:lstStyle/>
                    <a:p>
                      <a:pPr algn="l" marL="0" indent="0" lvl="1">
                        <a:lnSpc>
                          <a:spcPts val="3079"/>
                        </a:lnSpc>
                        <a:spcBef>
                          <a:spcPct val="0"/>
                        </a:spcBef>
                        <a:defRPr/>
                      </a:pPr>
                      <a:r>
                        <a:rPr lang="en-US" b="true" sz="2199">
                          <a:solidFill>
                            <a:srgbClr val="00492C"/>
                          </a:solidFill>
                          <a:latin typeface="TT Norms Bold"/>
                          <a:ea typeface="TT Norms Bold"/>
                          <a:cs typeface="TT Norms Bold"/>
                          <a:sym typeface="TT Norms Bold"/>
                        </a:rPr>
                        <a:t>OPENING REFLECTION</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19050">
                      <a:solidFill>
                        <a:srgbClr val="FFFFEF"/>
                      </a:solidFill>
                      <a:prstDash val="solid"/>
                      <a:round/>
                      <a:headEnd type="none" w="med" len="med"/>
                      <a:tailEnd type="none" w="med" len="med"/>
                    </a:lnT>
                    <a:lnB cmpd="sng" algn="ctr" cap="flat" w="19050">
                      <a:solidFill>
                        <a:srgbClr val="FFFFEF"/>
                      </a:solidFill>
                      <a:prstDash val="solid"/>
                      <a:round/>
                      <a:headEnd type="none" w="med" len="med"/>
                      <a:tailEnd type="none" w="med" len="med"/>
                    </a:lnB>
                  </a:tcPr>
                </a:tc>
              </a:tr>
              <a:tr h="929922">
                <a:tc>
                  <a:txBody>
                    <a:bodyPr anchor="t" rtlCol="false"/>
                    <a:lstStyle/>
                    <a:p>
                      <a:pPr algn="ctr" marL="0" indent="0" lvl="1">
                        <a:lnSpc>
                          <a:spcPts val="3359"/>
                        </a:lnSpc>
                        <a:spcBef>
                          <a:spcPct val="0"/>
                        </a:spcBef>
                        <a:defRPr/>
                      </a:pPr>
                      <a:r>
                        <a:rPr lang="en-US" sz="2400">
                          <a:solidFill>
                            <a:srgbClr val="00492C"/>
                          </a:solidFill>
                          <a:latin typeface="Roca Two"/>
                          <a:ea typeface="Roca Two"/>
                          <a:cs typeface="Roca Two"/>
                          <a:sym typeface="Roca Two"/>
                        </a:rPr>
                        <a:t>3</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19050">
                      <a:solidFill>
                        <a:srgbClr val="FFFFEF"/>
                      </a:solidFill>
                      <a:prstDash val="solid"/>
                      <a:round/>
                      <a:headEnd type="none" w="med" len="med"/>
                      <a:tailEnd type="none" w="med" len="med"/>
                    </a:lnT>
                    <a:lnB cmpd="sng" algn="ctr" cap="flat" w="19050">
                      <a:solidFill>
                        <a:srgbClr val="FFFFEF"/>
                      </a:solidFill>
                      <a:prstDash val="solid"/>
                      <a:round/>
                      <a:headEnd type="none" w="med" len="med"/>
                      <a:tailEnd type="none" w="med" len="med"/>
                    </a:lnB>
                  </a:tcPr>
                </a:tc>
                <a:tc>
                  <a:txBody>
                    <a:bodyPr anchor="t" rtlCol="false"/>
                    <a:lstStyle/>
                    <a:p>
                      <a:pPr algn="l" marL="0" indent="0" lvl="1">
                        <a:lnSpc>
                          <a:spcPts val="3079"/>
                        </a:lnSpc>
                        <a:spcBef>
                          <a:spcPct val="0"/>
                        </a:spcBef>
                        <a:defRPr/>
                      </a:pPr>
                      <a:r>
                        <a:rPr lang="en-US" b="true" sz="2199">
                          <a:solidFill>
                            <a:srgbClr val="00492C"/>
                          </a:solidFill>
                          <a:latin typeface="TT Norms Bold"/>
                          <a:ea typeface="TT Norms Bold"/>
                          <a:cs typeface="TT Norms Bold"/>
                          <a:sym typeface="TT Norms Bold"/>
                        </a:rPr>
                        <a:t>SUMMER OF EFFICIENCY</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19050">
                      <a:solidFill>
                        <a:srgbClr val="FFFFEF"/>
                      </a:solidFill>
                      <a:prstDash val="solid"/>
                      <a:round/>
                      <a:headEnd type="none" w="med" len="med"/>
                      <a:tailEnd type="none" w="med" len="med"/>
                    </a:lnT>
                    <a:lnB cmpd="sng" algn="ctr" cap="flat" w="19050">
                      <a:solidFill>
                        <a:srgbClr val="FFFFEF"/>
                      </a:solidFill>
                      <a:prstDash val="solid"/>
                      <a:round/>
                      <a:headEnd type="none" w="med" len="med"/>
                      <a:tailEnd type="none" w="med" len="med"/>
                    </a:lnB>
                  </a:tcPr>
                </a:tc>
              </a:tr>
              <a:tr h="925115">
                <a:tc>
                  <a:txBody>
                    <a:bodyPr anchor="t" rtlCol="false"/>
                    <a:lstStyle/>
                    <a:p>
                      <a:pPr algn="ctr" marL="0" indent="0" lvl="1">
                        <a:lnSpc>
                          <a:spcPts val="3359"/>
                        </a:lnSpc>
                        <a:spcBef>
                          <a:spcPct val="0"/>
                        </a:spcBef>
                        <a:defRPr/>
                      </a:pPr>
                      <a:r>
                        <a:rPr lang="en-US" sz="2400">
                          <a:solidFill>
                            <a:srgbClr val="00492C"/>
                          </a:solidFill>
                          <a:latin typeface="Roca Two"/>
                          <a:ea typeface="Roca Two"/>
                          <a:cs typeface="Roca Two"/>
                          <a:sym typeface="Roca Two"/>
                        </a:rPr>
                        <a:t>4</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19050">
                      <a:solidFill>
                        <a:srgbClr val="FFFFEF"/>
                      </a:solidFill>
                      <a:prstDash val="solid"/>
                      <a:round/>
                      <a:headEnd type="none" w="med" len="med"/>
                      <a:tailEnd type="none" w="med" len="med"/>
                    </a:lnT>
                    <a:lnB cmpd="sng" algn="ctr" cap="flat" w="19050">
                      <a:solidFill>
                        <a:srgbClr val="FFFFEF"/>
                      </a:solidFill>
                      <a:prstDash val="solid"/>
                      <a:round/>
                      <a:headEnd type="none" w="med" len="med"/>
                      <a:tailEnd type="none" w="med" len="med"/>
                    </a:lnB>
                  </a:tcPr>
                </a:tc>
                <a:tc>
                  <a:txBody>
                    <a:bodyPr anchor="t" rtlCol="false"/>
                    <a:lstStyle/>
                    <a:p>
                      <a:pPr algn="l" marL="0" indent="0" lvl="1">
                        <a:lnSpc>
                          <a:spcPts val="3079"/>
                        </a:lnSpc>
                        <a:spcBef>
                          <a:spcPct val="0"/>
                        </a:spcBef>
                        <a:defRPr/>
                      </a:pPr>
                      <a:r>
                        <a:rPr lang="en-US" b="true" sz="2199">
                          <a:solidFill>
                            <a:srgbClr val="00492C"/>
                          </a:solidFill>
                          <a:latin typeface="TT Norms Bold"/>
                          <a:ea typeface="TT Norms Bold"/>
                          <a:cs typeface="TT Norms Bold"/>
                          <a:sym typeface="TT Norms Bold"/>
                        </a:rPr>
                        <a:t>SUMMER 2025 HEAT</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19050">
                      <a:solidFill>
                        <a:srgbClr val="FFFFEF"/>
                      </a:solidFill>
                      <a:prstDash val="solid"/>
                      <a:round/>
                      <a:headEnd type="none" w="med" len="med"/>
                      <a:tailEnd type="none" w="med" len="med"/>
                    </a:lnT>
                    <a:lnB cmpd="sng" algn="ctr" cap="flat" w="19050">
                      <a:solidFill>
                        <a:srgbClr val="FFFFEF"/>
                      </a:solidFill>
                      <a:prstDash val="solid"/>
                      <a:round/>
                      <a:headEnd type="none" w="med" len="med"/>
                      <a:tailEnd type="none" w="med" len="med"/>
                    </a:lnB>
                  </a:tcPr>
                </a:tc>
              </a:tr>
              <a:tr h="925115">
                <a:tc>
                  <a:txBody>
                    <a:bodyPr anchor="t" rtlCol="false"/>
                    <a:lstStyle/>
                    <a:p>
                      <a:pPr algn="ctr" marL="0" indent="0" lvl="1">
                        <a:lnSpc>
                          <a:spcPts val="3359"/>
                        </a:lnSpc>
                        <a:spcBef>
                          <a:spcPct val="0"/>
                        </a:spcBef>
                        <a:defRPr/>
                      </a:pPr>
                      <a:r>
                        <a:rPr lang="en-US" sz="2400">
                          <a:solidFill>
                            <a:srgbClr val="00492C"/>
                          </a:solidFill>
                          <a:latin typeface="Roca Two"/>
                          <a:ea typeface="Roca Two"/>
                          <a:cs typeface="Roca Two"/>
                          <a:sym typeface="Roca Two"/>
                        </a:rPr>
                        <a:t>5</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19050">
                      <a:solidFill>
                        <a:srgbClr val="FFFFEF"/>
                      </a:solidFill>
                      <a:prstDash val="solid"/>
                      <a:round/>
                      <a:headEnd type="none" w="med" len="med"/>
                      <a:tailEnd type="none" w="med" len="med"/>
                    </a:lnT>
                    <a:lnB cmpd="sng" algn="ctr" cap="flat" w="19050">
                      <a:solidFill>
                        <a:srgbClr val="FFFFEF"/>
                      </a:solidFill>
                      <a:prstDash val="solid"/>
                      <a:round/>
                      <a:headEnd type="none" w="med" len="med"/>
                      <a:tailEnd type="none" w="med" len="med"/>
                    </a:lnB>
                  </a:tcPr>
                </a:tc>
                <a:tc>
                  <a:txBody>
                    <a:bodyPr anchor="t" rtlCol="false"/>
                    <a:lstStyle/>
                    <a:p>
                      <a:pPr algn="l" marL="0" indent="0" lvl="1">
                        <a:lnSpc>
                          <a:spcPts val="3079"/>
                        </a:lnSpc>
                        <a:spcBef>
                          <a:spcPct val="0"/>
                        </a:spcBef>
                        <a:defRPr/>
                      </a:pPr>
                      <a:r>
                        <a:rPr lang="en-US" b="true" sz="2199">
                          <a:solidFill>
                            <a:srgbClr val="00492C"/>
                          </a:solidFill>
                          <a:latin typeface="TT Norms Bold"/>
                          <a:ea typeface="TT Norms Bold"/>
                          <a:cs typeface="TT Norms Bold"/>
                          <a:sym typeface="TT Norms Bold"/>
                        </a:rPr>
                        <a:t>SUMMER 2025 WILDFIRES</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19050">
                      <a:solidFill>
                        <a:srgbClr val="FFFFEF"/>
                      </a:solidFill>
                      <a:prstDash val="solid"/>
                      <a:round/>
                      <a:headEnd type="none" w="med" len="med"/>
                      <a:tailEnd type="none" w="med" len="med"/>
                    </a:lnT>
                    <a:lnB cmpd="sng" algn="ctr" cap="flat" w="19050">
                      <a:solidFill>
                        <a:srgbClr val="FFFFEF"/>
                      </a:solidFill>
                      <a:prstDash val="solid"/>
                      <a:round/>
                      <a:headEnd type="none" w="med" len="med"/>
                      <a:tailEnd type="none" w="med" len="med"/>
                    </a:lnB>
                  </a:tcPr>
                </a:tc>
              </a:tr>
              <a:tr h="925115">
                <a:tc>
                  <a:txBody>
                    <a:bodyPr anchor="t" rtlCol="false"/>
                    <a:lstStyle/>
                    <a:p>
                      <a:pPr algn="ctr">
                        <a:lnSpc>
                          <a:spcPts val="3359"/>
                        </a:lnSpc>
                        <a:spcBef>
                          <a:spcPct val="0"/>
                        </a:spcBef>
                        <a:defRPr/>
                      </a:pPr>
                      <a:r>
                        <a:rPr lang="en-US" sz="2400">
                          <a:solidFill>
                            <a:srgbClr val="00492C"/>
                          </a:solidFill>
                          <a:latin typeface="Roca Two"/>
                          <a:ea typeface="Roca Two"/>
                          <a:cs typeface="Roca Two"/>
                          <a:sym typeface="Roca Two"/>
                        </a:rPr>
                        <a:t>6</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19050">
                      <a:solidFill>
                        <a:srgbClr val="FFFFEF"/>
                      </a:solidFill>
                      <a:prstDash val="solid"/>
                      <a:round/>
                      <a:headEnd type="none" w="med" len="med"/>
                      <a:tailEnd type="none" w="med" len="med"/>
                    </a:lnT>
                    <a:lnB cmpd="sng" algn="ctr" cap="flat" w="19050">
                      <a:solidFill>
                        <a:srgbClr val="FFFFEF"/>
                      </a:solidFill>
                      <a:prstDash val="solid"/>
                      <a:round/>
                      <a:headEnd type="none" w="med" len="med"/>
                      <a:tailEnd type="none" w="med" len="med"/>
                    </a:lnB>
                  </a:tcPr>
                </a:tc>
                <a:tc>
                  <a:txBody>
                    <a:bodyPr anchor="t" rtlCol="false"/>
                    <a:lstStyle/>
                    <a:p>
                      <a:pPr algn="l">
                        <a:lnSpc>
                          <a:spcPts val="3079"/>
                        </a:lnSpc>
                        <a:spcBef>
                          <a:spcPct val="0"/>
                        </a:spcBef>
                        <a:defRPr/>
                      </a:pPr>
                      <a:r>
                        <a:rPr lang="en-US" b="true" sz="2199">
                          <a:solidFill>
                            <a:srgbClr val="00492C"/>
                          </a:solidFill>
                          <a:latin typeface="TT Norms Bold"/>
                          <a:ea typeface="TT Norms Bold"/>
                          <a:cs typeface="TT Norms Bold"/>
                          <a:sym typeface="TT Norms Bold"/>
                        </a:rPr>
                        <a:t>CLOSING REFLECTION</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19050">
                      <a:solidFill>
                        <a:srgbClr val="FFFFEF"/>
                      </a:solidFill>
                      <a:prstDash val="solid"/>
                      <a:round/>
                      <a:headEnd type="none" w="med" len="med"/>
                      <a:tailEnd type="none" w="med" len="med"/>
                    </a:lnT>
                    <a:lnB cmpd="sng" algn="ctr" cap="flat" w="19050">
                      <a:solidFill>
                        <a:srgbClr val="FFFFEF"/>
                      </a:solidFill>
                      <a:prstDash val="solid"/>
                      <a:round/>
                      <a:headEnd type="none" w="med" len="med"/>
                      <a:tailEnd type="none" w="med" len="med"/>
                    </a:lnB>
                  </a:tcPr>
                </a:tc>
              </a:tr>
              <a:tr h="929922">
                <a:tc>
                  <a:txBody>
                    <a:bodyPr anchor="t" rtlCol="false"/>
                    <a:lstStyle/>
                    <a:p>
                      <a:pPr algn="ctr">
                        <a:lnSpc>
                          <a:spcPts val="3359"/>
                        </a:lnSpc>
                        <a:spcBef>
                          <a:spcPct val="0"/>
                        </a:spcBef>
                        <a:defRPr/>
                      </a:pPr>
                      <a:r>
                        <a:rPr lang="en-US" sz="2400">
                          <a:solidFill>
                            <a:srgbClr val="00492C"/>
                          </a:solidFill>
                          <a:latin typeface="Roca Two"/>
                          <a:ea typeface="Roca Two"/>
                          <a:cs typeface="Roca Two"/>
                          <a:sym typeface="Roca Two"/>
                        </a:rPr>
                        <a:t>7</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19050">
                      <a:solidFill>
                        <a:srgbClr val="FFFFEF"/>
                      </a:solidFill>
                      <a:prstDash val="solid"/>
                      <a:round/>
                      <a:headEnd type="none" w="med" len="med"/>
                      <a:tailEnd type="none" w="med" len="med"/>
                    </a:lnT>
                    <a:lnB cmpd="sng" algn="ctr" cap="flat" w="19050">
                      <a:solidFill>
                        <a:srgbClr val="FFFFEF"/>
                      </a:solidFill>
                      <a:prstDash val="solid"/>
                      <a:round/>
                      <a:headEnd type="none" w="med" len="med"/>
                      <a:tailEnd type="none" w="med" len="med"/>
                    </a:lnB>
                  </a:tcPr>
                </a:tc>
                <a:tc>
                  <a:txBody>
                    <a:bodyPr anchor="t" rtlCol="false"/>
                    <a:lstStyle/>
                    <a:p>
                      <a:pPr algn="l">
                        <a:lnSpc>
                          <a:spcPts val="3079"/>
                        </a:lnSpc>
                        <a:spcBef>
                          <a:spcPct val="0"/>
                        </a:spcBef>
                        <a:defRPr/>
                      </a:pPr>
                      <a:r>
                        <a:rPr lang="en-US" b="true" sz="2199">
                          <a:solidFill>
                            <a:srgbClr val="00492C"/>
                          </a:solidFill>
                          <a:latin typeface="TT Norms Bold"/>
                          <a:ea typeface="TT Norms Bold"/>
                          <a:cs typeface="TT Norms Bold"/>
                          <a:sym typeface="TT Norms Bold"/>
                        </a:rPr>
                        <a:t>COMING UP!</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19050">
                      <a:solidFill>
                        <a:srgbClr val="FFFFEF"/>
                      </a:solidFill>
                      <a:prstDash val="solid"/>
                      <a:round/>
                      <a:headEnd type="none" w="med" len="med"/>
                      <a:tailEnd type="none" w="med" len="med"/>
                    </a:lnT>
                    <a:lnB cmpd="sng" algn="ctr" cap="flat" w="19050">
                      <a:solidFill>
                        <a:srgbClr val="FFFFEF"/>
                      </a:solidFill>
                      <a:prstDash val="solid"/>
                      <a:round/>
                      <a:headEnd type="none" w="med" len="med"/>
                      <a:tailEnd type="none" w="med" len="med"/>
                    </a:lnB>
                  </a:tcPr>
                </a:tc>
              </a:tr>
              <a:tr h="929922">
                <a:tc>
                  <a:txBody>
                    <a:bodyPr anchor="t" rtlCol="false"/>
                    <a:lstStyle/>
                    <a:p>
                      <a:pPr algn="ctr">
                        <a:lnSpc>
                          <a:spcPts val="3359"/>
                        </a:lnSpc>
                        <a:spcBef>
                          <a:spcPct val="0"/>
                        </a:spcBef>
                        <a:defRPr/>
                      </a:pPr>
                      <a:r>
                        <a:rPr lang="en-US" sz="2400">
                          <a:solidFill>
                            <a:srgbClr val="00492C"/>
                          </a:solidFill>
                          <a:latin typeface="Roca Two"/>
                          <a:ea typeface="Roca Two"/>
                          <a:cs typeface="Roca Two"/>
                          <a:sym typeface="Roca Two"/>
                        </a:rPr>
                        <a:t>8</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19050">
                      <a:solidFill>
                        <a:srgbClr val="FFFFEF"/>
                      </a:solidFill>
                      <a:prstDash val="solid"/>
                      <a:round/>
                      <a:headEnd type="none" w="med" len="med"/>
                      <a:tailEnd type="none" w="med" len="med"/>
                    </a:lnT>
                    <a:lnB cmpd="sng" algn="ctr" cap="flat" w="19050">
                      <a:solidFill>
                        <a:srgbClr val="FFFFEF"/>
                      </a:solidFill>
                      <a:prstDash val="solid"/>
                      <a:round/>
                      <a:headEnd type="none" w="med" len="med"/>
                      <a:tailEnd type="none" w="med" len="med"/>
                    </a:lnB>
                  </a:tcPr>
                </a:tc>
                <a:tc>
                  <a:txBody>
                    <a:bodyPr anchor="t" rtlCol="false"/>
                    <a:lstStyle/>
                    <a:p>
                      <a:pPr algn="l">
                        <a:lnSpc>
                          <a:spcPts val="3079"/>
                        </a:lnSpc>
                        <a:spcBef>
                          <a:spcPct val="0"/>
                        </a:spcBef>
                        <a:defRPr/>
                      </a:pPr>
                      <a:r>
                        <a:rPr lang="en-US" b="true" sz="2199">
                          <a:solidFill>
                            <a:srgbClr val="00492C"/>
                          </a:solidFill>
                          <a:latin typeface="TT Norms Bold"/>
                          <a:ea typeface="TT Norms Bold"/>
                          <a:cs typeface="TT Norms Bold"/>
                          <a:sym typeface="TT Norms Bold"/>
                        </a:rPr>
                        <a:t>THANK YOU</a:t>
                      </a:r>
                      <a:endParaRPr lang="en-US" sz="1100"/>
                    </a:p>
                  </a:txBody>
                  <a:tcPr marL="190500" marR="190500" marT="190500" marB="190500" anchor="ctr">
                    <a:lnL cmpd="sng" algn="ctr" cap="flat" w="0">
                      <a:solidFill>
                        <a:srgbClr val="000000"/>
                      </a:solidFill>
                      <a:prstDash val="solid"/>
                      <a:round/>
                      <a:headEnd type="none" w="med" len="med"/>
                      <a:tailEnd type="none" w="med" len="med"/>
                    </a:lnL>
                    <a:lnR cmpd="sng" algn="ctr" cap="flat" w="0">
                      <a:solidFill>
                        <a:srgbClr val="000000"/>
                      </a:solidFill>
                      <a:prstDash val="solid"/>
                      <a:round/>
                      <a:headEnd type="none" w="med" len="med"/>
                      <a:tailEnd type="none" w="med" len="med"/>
                    </a:lnR>
                    <a:lnT cmpd="sng" algn="ctr" cap="flat" w="19050">
                      <a:solidFill>
                        <a:srgbClr val="FFFFEF"/>
                      </a:solidFill>
                      <a:prstDash val="solid"/>
                      <a:round/>
                      <a:headEnd type="none" w="med" len="med"/>
                      <a:tailEnd type="none" w="med" len="med"/>
                    </a:lnT>
                    <a:lnB cmpd="sng" algn="ctr" cap="flat" w="19050">
                      <a:solidFill>
                        <a:srgbClr val="FFFFEF"/>
                      </a:solidFill>
                      <a:prstDash val="solid"/>
                      <a:round/>
                      <a:headEnd type="none" w="med" len="med"/>
                      <a:tailEnd type="none" w="med" len="med"/>
                    </a:lnB>
                  </a:tcPr>
                </a:tc>
              </a:tr>
            </a:tbl>
          </a:graphicData>
        </a:graphic>
      </p:graphicFrame>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E0DAC5"/>
        </a:solidFill>
      </p:bgPr>
    </p:bg>
    <p:spTree>
      <p:nvGrpSpPr>
        <p:cNvPr id="1" name=""/>
        <p:cNvGrpSpPr/>
        <p:nvPr/>
      </p:nvGrpSpPr>
      <p:grpSpPr>
        <a:xfrm>
          <a:off x="0" y="0"/>
          <a:ext cx="0" cy="0"/>
          <a:chOff x="0" y="0"/>
          <a:chExt cx="0" cy="0"/>
        </a:xfrm>
      </p:grpSpPr>
      <p:grpSp>
        <p:nvGrpSpPr>
          <p:cNvPr name="Group 2" id="2"/>
          <p:cNvGrpSpPr/>
          <p:nvPr/>
        </p:nvGrpSpPr>
        <p:grpSpPr>
          <a:xfrm rot="0">
            <a:off x="16023728" y="8051303"/>
            <a:ext cx="2149972" cy="2149972"/>
            <a:chOff x="0" y="0"/>
            <a:chExt cx="2866630" cy="2866630"/>
          </a:xfrm>
        </p:grpSpPr>
        <p:grpSp>
          <p:nvGrpSpPr>
            <p:cNvPr name="Group 3" id="3"/>
            <p:cNvGrpSpPr/>
            <p:nvPr/>
          </p:nvGrpSpPr>
          <p:grpSpPr>
            <a:xfrm rot="0">
              <a:off x="40311" y="45831"/>
              <a:ext cx="2786007" cy="2786007"/>
              <a:chOff x="0" y="0"/>
              <a:chExt cx="6350000" cy="6350000"/>
            </a:xfrm>
          </p:grpSpPr>
          <p:sp>
            <p:nvSpPr>
              <p:cNvPr name="Freeform 4" id="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6F3E4"/>
              </a:solidFill>
            </p:spPr>
          </p:sp>
        </p:grpSp>
        <p:sp>
          <p:nvSpPr>
            <p:cNvPr name="Freeform 5" id="5"/>
            <p:cNvSpPr/>
            <p:nvPr/>
          </p:nvSpPr>
          <p:spPr>
            <a:xfrm flipH="false" flipV="false" rot="0">
              <a:off x="0" y="0"/>
              <a:ext cx="2866630" cy="2866630"/>
            </a:xfrm>
            <a:custGeom>
              <a:avLst/>
              <a:gdLst/>
              <a:ahLst/>
              <a:cxnLst/>
              <a:rect r="r" b="b" t="t" l="l"/>
              <a:pathLst>
                <a:path h="2866630" w="2866630">
                  <a:moveTo>
                    <a:pt x="0" y="0"/>
                  </a:moveTo>
                  <a:lnTo>
                    <a:pt x="2866630" y="0"/>
                  </a:lnTo>
                  <a:lnTo>
                    <a:pt x="2866630" y="2866630"/>
                  </a:lnTo>
                  <a:lnTo>
                    <a:pt x="0" y="286663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49755" y="226330"/>
              <a:ext cx="2367120" cy="2413969"/>
            </a:xfrm>
            <a:custGeom>
              <a:avLst/>
              <a:gdLst/>
              <a:ahLst/>
              <a:cxnLst/>
              <a:rect r="r" b="b" t="t" l="l"/>
              <a:pathLst>
                <a:path h="2413969" w="2367120">
                  <a:moveTo>
                    <a:pt x="0" y="0"/>
                  </a:moveTo>
                  <a:lnTo>
                    <a:pt x="2367120" y="0"/>
                  </a:lnTo>
                  <a:lnTo>
                    <a:pt x="2367120" y="2413969"/>
                  </a:lnTo>
                  <a:lnTo>
                    <a:pt x="0" y="2413969"/>
                  </a:lnTo>
                  <a:lnTo>
                    <a:pt x="0" y="0"/>
                  </a:lnTo>
                  <a:close/>
                </a:path>
              </a:pathLst>
            </a:custGeom>
            <a:blipFill>
              <a:blip r:embed="rId4"/>
              <a:stretch>
                <a:fillRect l="0" t="0" r="0" b="0"/>
              </a:stretch>
            </a:blipFill>
          </p:spPr>
        </p:sp>
      </p:grpSp>
      <p:sp>
        <p:nvSpPr>
          <p:cNvPr name="TextBox 7" id="7"/>
          <p:cNvSpPr txBox="true"/>
          <p:nvPr/>
        </p:nvSpPr>
        <p:spPr>
          <a:xfrm rot="0">
            <a:off x="7061171" y="2704986"/>
            <a:ext cx="10198129" cy="6318250"/>
          </a:xfrm>
          <a:prstGeom prst="rect">
            <a:avLst/>
          </a:prstGeom>
        </p:spPr>
        <p:txBody>
          <a:bodyPr anchor="t" rtlCol="false" tIns="0" lIns="0" bIns="0" rIns="0">
            <a:spAutoFit/>
          </a:bodyPr>
          <a:lstStyle/>
          <a:p>
            <a:pPr algn="ctr">
              <a:lnSpc>
                <a:spcPts val="5599"/>
              </a:lnSpc>
            </a:pPr>
            <a:r>
              <a:rPr lang="en-US" sz="3999" spc="99">
                <a:solidFill>
                  <a:srgbClr val="322012"/>
                </a:solidFill>
                <a:latin typeface="Open Sans"/>
                <a:ea typeface="Open Sans"/>
                <a:cs typeface="Open Sans"/>
                <a:sym typeface="Open Sans"/>
              </a:rPr>
              <a:t>Our newest advocacy program is called Fortify Washington! Think fortifying ourselves in a nourishing sense as well as a protective sense. Fortifying ourselves from the cruelty and chaos that is pouring down from above, while working proactively for a now that is environmentally-just, racially-just, equitable, and sustainable. </a:t>
            </a:r>
          </a:p>
        </p:txBody>
      </p:sp>
      <p:sp>
        <p:nvSpPr>
          <p:cNvPr name="Freeform 8" id="8"/>
          <p:cNvSpPr/>
          <p:nvPr/>
        </p:nvSpPr>
        <p:spPr>
          <a:xfrm flipH="false" flipV="false" rot="0">
            <a:off x="1028700" y="2723732"/>
            <a:ext cx="5021997" cy="6356958"/>
          </a:xfrm>
          <a:custGeom>
            <a:avLst/>
            <a:gdLst/>
            <a:ahLst/>
            <a:cxnLst/>
            <a:rect r="r" b="b" t="t" l="l"/>
            <a:pathLst>
              <a:path h="6356958" w="5021997">
                <a:moveTo>
                  <a:pt x="0" y="0"/>
                </a:moveTo>
                <a:lnTo>
                  <a:pt x="5021997" y="0"/>
                </a:lnTo>
                <a:lnTo>
                  <a:pt x="5021997" y="6356958"/>
                </a:lnTo>
                <a:lnTo>
                  <a:pt x="0" y="6356958"/>
                </a:lnTo>
                <a:lnTo>
                  <a:pt x="0" y="0"/>
                </a:lnTo>
                <a:close/>
              </a:path>
            </a:pathLst>
          </a:custGeom>
          <a:blipFill>
            <a:blip r:embed="rId5"/>
            <a:stretch>
              <a:fillRect l="0" t="0" r="0" b="0"/>
            </a:stretch>
          </a:blipFill>
        </p:spPr>
      </p:sp>
      <p:sp>
        <p:nvSpPr>
          <p:cNvPr name="TextBox 9" id="9"/>
          <p:cNvSpPr txBox="true"/>
          <p:nvPr/>
        </p:nvSpPr>
        <p:spPr>
          <a:xfrm rot="0">
            <a:off x="1028700" y="966152"/>
            <a:ext cx="14467576" cy="1028700"/>
          </a:xfrm>
          <a:prstGeom prst="rect">
            <a:avLst/>
          </a:prstGeom>
        </p:spPr>
        <p:txBody>
          <a:bodyPr anchor="t" rtlCol="false" tIns="0" lIns="0" bIns="0" rIns="0">
            <a:spAutoFit/>
          </a:bodyPr>
          <a:lstStyle/>
          <a:p>
            <a:pPr algn="l">
              <a:lnSpc>
                <a:spcPts val="8400"/>
              </a:lnSpc>
            </a:pPr>
            <a:r>
              <a:rPr lang="en-US" sz="6000">
                <a:solidFill>
                  <a:srgbClr val="322012"/>
                </a:solidFill>
                <a:latin typeface="TAN Mon Cheri"/>
                <a:ea typeface="TAN Mon Cheri"/>
                <a:cs typeface="TAN Mon Cheri"/>
                <a:sym typeface="TAN Mon Cheri"/>
              </a:rPr>
              <a:t>Coming Up - Fortify Washington</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E0DAC5"/>
        </a:solidFill>
      </p:bgPr>
    </p:bg>
    <p:spTree>
      <p:nvGrpSpPr>
        <p:cNvPr id="1" name=""/>
        <p:cNvGrpSpPr/>
        <p:nvPr/>
      </p:nvGrpSpPr>
      <p:grpSpPr>
        <a:xfrm>
          <a:off x="0" y="0"/>
          <a:ext cx="0" cy="0"/>
          <a:chOff x="0" y="0"/>
          <a:chExt cx="0" cy="0"/>
        </a:xfrm>
      </p:grpSpPr>
      <p:grpSp>
        <p:nvGrpSpPr>
          <p:cNvPr name="Group 2" id="2"/>
          <p:cNvGrpSpPr/>
          <p:nvPr/>
        </p:nvGrpSpPr>
        <p:grpSpPr>
          <a:xfrm rot="0">
            <a:off x="16023728" y="8051303"/>
            <a:ext cx="2149972" cy="2149972"/>
            <a:chOff x="0" y="0"/>
            <a:chExt cx="2866630" cy="2866630"/>
          </a:xfrm>
        </p:grpSpPr>
        <p:grpSp>
          <p:nvGrpSpPr>
            <p:cNvPr name="Group 3" id="3"/>
            <p:cNvGrpSpPr/>
            <p:nvPr/>
          </p:nvGrpSpPr>
          <p:grpSpPr>
            <a:xfrm rot="0">
              <a:off x="40311" y="45831"/>
              <a:ext cx="2786007" cy="2786007"/>
              <a:chOff x="0" y="0"/>
              <a:chExt cx="6350000" cy="6350000"/>
            </a:xfrm>
          </p:grpSpPr>
          <p:sp>
            <p:nvSpPr>
              <p:cNvPr name="Freeform 4" id="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6F3E4"/>
              </a:solidFill>
            </p:spPr>
          </p:sp>
        </p:grpSp>
        <p:sp>
          <p:nvSpPr>
            <p:cNvPr name="Freeform 5" id="5"/>
            <p:cNvSpPr/>
            <p:nvPr/>
          </p:nvSpPr>
          <p:spPr>
            <a:xfrm flipH="false" flipV="false" rot="0">
              <a:off x="0" y="0"/>
              <a:ext cx="2866630" cy="2866630"/>
            </a:xfrm>
            <a:custGeom>
              <a:avLst/>
              <a:gdLst/>
              <a:ahLst/>
              <a:cxnLst/>
              <a:rect r="r" b="b" t="t" l="l"/>
              <a:pathLst>
                <a:path h="2866630" w="2866630">
                  <a:moveTo>
                    <a:pt x="0" y="0"/>
                  </a:moveTo>
                  <a:lnTo>
                    <a:pt x="2866630" y="0"/>
                  </a:lnTo>
                  <a:lnTo>
                    <a:pt x="2866630" y="2866630"/>
                  </a:lnTo>
                  <a:lnTo>
                    <a:pt x="0" y="286663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49755" y="226330"/>
              <a:ext cx="2367120" cy="2413969"/>
            </a:xfrm>
            <a:custGeom>
              <a:avLst/>
              <a:gdLst/>
              <a:ahLst/>
              <a:cxnLst/>
              <a:rect r="r" b="b" t="t" l="l"/>
              <a:pathLst>
                <a:path h="2413969" w="2367120">
                  <a:moveTo>
                    <a:pt x="0" y="0"/>
                  </a:moveTo>
                  <a:lnTo>
                    <a:pt x="2367120" y="0"/>
                  </a:lnTo>
                  <a:lnTo>
                    <a:pt x="2367120" y="2413969"/>
                  </a:lnTo>
                  <a:lnTo>
                    <a:pt x="0" y="2413969"/>
                  </a:lnTo>
                  <a:lnTo>
                    <a:pt x="0" y="0"/>
                  </a:lnTo>
                  <a:close/>
                </a:path>
              </a:pathLst>
            </a:custGeom>
            <a:blipFill>
              <a:blip r:embed="rId4"/>
              <a:stretch>
                <a:fillRect l="0" t="0" r="0" b="0"/>
              </a:stretch>
            </a:blipFill>
          </p:spPr>
        </p:sp>
      </p:grpSp>
      <p:sp>
        <p:nvSpPr>
          <p:cNvPr name="Freeform 7" id="7"/>
          <p:cNvSpPr/>
          <p:nvPr/>
        </p:nvSpPr>
        <p:spPr>
          <a:xfrm flipH="false" flipV="false" rot="0">
            <a:off x="10949880" y="2606576"/>
            <a:ext cx="5073848" cy="5073848"/>
          </a:xfrm>
          <a:custGeom>
            <a:avLst/>
            <a:gdLst/>
            <a:ahLst/>
            <a:cxnLst/>
            <a:rect r="r" b="b" t="t" l="l"/>
            <a:pathLst>
              <a:path h="5073848" w="5073848">
                <a:moveTo>
                  <a:pt x="0" y="0"/>
                </a:moveTo>
                <a:lnTo>
                  <a:pt x="5073848" y="0"/>
                </a:lnTo>
                <a:lnTo>
                  <a:pt x="5073848" y="5073848"/>
                </a:lnTo>
                <a:lnTo>
                  <a:pt x="0" y="5073848"/>
                </a:lnTo>
                <a:lnTo>
                  <a:pt x="0" y="0"/>
                </a:lnTo>
                <a:close/>
              </a:path>
            </a:pathLst>
          </a:custGeom>
          <a:blipFill>
            <a:blip r:embed="rId5"/>
            <a:stretch>
              <a:fillRect l="0" t="0" r="0" b="0"/>
            </a:stretch>
          </a:blipFill>
        </p:spPr>
      </p:sp>
      <p:sp>
        <p:nvSpPr>
          <p:cNvPr name="TextBox 8" id="8"/>
          <p:cNvSpPr txBox="true"/>
          <p:nvPr/>
        </p:nvSpPr>
        <p:spPr>
          <a:xfrm rot="0">
            <a:off x="1028700" y="966152"/>
            <a:ext cx="10770109" cy="1028700"/>
          </a:xfrm>
          <a:prstGeom prst="rect">
            <a:avLst/>
          </a:prstGeom>
        </p:spPr>
        <p:txBody>
          <a:bodyPr anchor="t" rtlCol="false" tIns="0" lIns="0" bIns="0" rIns="0">
            <a:spAutoFit/>
          </a:bodyPr>
          <a:lstStyle/>
          <a:p>
            <a:pPr algn="l">
              <a:lnSpc>
                <a:spcPts val="8400"/>
              </a:lnSpc>
            </a:pPr>
            <a:r>
              <a:rPr lang="en-US" sz="6000">
                <a:solidFill>
                  <a:srgbClr val="322012"/>
                </a:solidFill>
                <a:latin typeface="TAN Mon Cheri"/>
                <a:ea typeface="TAN Mon Cheri"/>
                <a:cs typeface="TAN Mon Cheri"/>
                <a:sym typeface="TAN Mon Cheri"/>
              </a:rPr>
              <a:t>Thank You, Donors</a:t>
            </a:r>
          </a:p>
        </p:txBody>
      </p:sp>
      <p:grpSp>
        <p:nvGrpSpPr>
          <p:cNvPr name="Group 9" id="9"/>
          <p:cNvGrpSpPr/>
          <p:nvPr/>
        </p:nvGrpSpPr>
        <p:grpSpPr>
          <a:xfrm rot="0">
            <a:off x="1768180" y="3870508"/>
            <a:ext cx="9086449" cy="5387792"/>
            <a:chOff x="0" y="0"/>
            <a:chExt cx="12115266" cy="7183723"/>
          </a:xfrm>
        </p:grpSpPr>
        <p:sp>
          <p:nvSpPr>
            <p:cNvPr name="TextBox 10" id="10"/>
            <p:cNvSpPr txBox="true"/>
            <p:nvPr/>
          </p:nvSpPr>
          <p:spPr>
            <a:xfrm rot="-244638">
              <a:off x="57520" y="-528473"/>
              <a:ext cx="11195251" cy="3864330"/>
            </a:xfrm>
            <a:prstGeom prst="rect">
              <a:avLst/>
            </a:prstGeom>
          </p:spPr>
          <p:txBody>
            <a:bodyPr anchor="t" rtlCol="false" tIns="0" lIns="0" bIns="0" rIns="0">
              <a:spAutoFit/>
            </a:bodyPr>
            <a:lstStyle/>
            <a:p>
              <a:pPr algn="ctr">
                <a:lnSpc>
                  <a:spcPts val="20311"/>
                </a:lnSpc>
              </a:pPr>
              <a:r>
                <a:rPr lang="en-US" sz="14507">
                  <a:solidFill>
                    <a:srgbClr val="00492C"/>
                  </a:solidFill>
                  <a:latin typeface="Wonderful Branding"/>
                  <a:ea typeface="Wonderful Branding"/>
                  <a:cs typeface="Wonderful Branding"/>
                  <a:sym typeface="Wonderful Branding"/>
                </a:rPr>
                <a:t>Thank</a:t>
              </a:r>
            </a:p>
          </p:txBody>
        </p:sp>
        <p:sp>
          <p:nvSpPr>
            <p:cNvPr name="TextBox 11" id="11"/>
            <p:cNvSpPr txBox="true"/>
            <p:nvPr/>
          </p:nvSpPr>
          <p:spPr>
            <a:xfrm rot="-674894">
              <a:off x="3161015" y="2511844"/>
              <a:ext cx="8660541" cy="3864330"/>
            </a:xfrm>
            <a:prstGeom prst="rect">
              <a:avLst/>
            </a:prstGeom>
          </p:spPr>
          <p:txBody>
            <a:bodyPr anchor="t" rtlCol="false" tIns="0" lIns="0" bIns="0" rIns="0">
              <a:spAutoFit/>
            </a:bodyPr>
            <a:lstStyle/>
            <a:p>
              <a:pPr algn="ctr">
                <a:lnSpc>
                  <a:spcPts val="20311"/>
                </a:lnSpc>
              </a:pPr>
              <a:r>
                <a:rPr lang="en-US" sz="14507">
                  <a:solidFill>
                    <a:srgbClr val="00492C"/>
                  </a:solidFill>
                  <a:latin typeface="Wonderful Branding"/>
                  <a:ea typeface="Wonderful Branding"/>
                  <a:cs typeface="Wonderful Branding"/>
                  <a:sym typeface="Wonderful Branding"/>
                </a:rPr>
                <a:t>You!</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E0DAC5"/>
        </a:solidFill>
      </p:bgPr>
    </p:bg>
    <p:spTree>
      <p:nvGrpSpPr>
        <p:cNvPr id="1" name=""/>
        <p:cNvGrpSpPr/>
        <p:nvPr/>
      </p:nvGrpSpPr>
      <p:grpSpPr>
        <a:xfrm>
          <a:off x="0" y="0"/>
          <a:ext cx="0" cy="0"/>
          <a:chOff x="0" y="0"/>
          <a:chExt cx="0" cy="0"/>
        </a:xfrm>
      </p:grpSpPr>
      <p:sp>
        <p:nvSpPr>
          <p:cNvPr name="TextBox 2" id="2"/>
          <p:cNvSpPr txBox="true"/>
          <p:nvPr/>
        </p:nvSpPr>
        <p:spPr>
          <a:xfrm rot="0">
            <a:off x="2974616" y="3848873"/>
            <a:ext cx="12338767" cy="4202430"/>
          </a:xfrm>
          <a:prstGeom prst="rect">
            <a:avLst/>
          </a:prstGeom>
        </p:spPr>
        <p:txBody>
          <a:bodyPr anchor="t" rtlCol="false" tIns="0" lIns="0" bIns="0" rIns="0">
            <a:spAutoFit/>
          </a:bodyPr>
          <a:lstStyle/>
          <a:p>
            <a:pPr algn="ctr">
              <a:lnSpc>
                <a:spcPts val="6719"/>
              </a:lnSpc>
            </a:pPr>
            <a:r>
              <a:rPr lang="en-US" sz="4800" spc="120">
                <a:solidFill>
                  <a:srgbClr val="322012"/>
                </a:solidFill>
                <a:latin typeface="Open Sans"/>
                <a:ea typeface="Open Sans"/>
                <a:cs typeface="Open Sans"/>
                <a:sym typeface="Open Sans"/>
              </a:rPr>
              <a:t>We are located within the unceded territories of Northwest Native nations. Our office is on the traditional land of the first people of Seattle, the Duwamish People past, present, and future.</a:t>
            </a:r>
          </a:p>
        </p:txBody>
      </p:sp>
      <p:grpSp>
        <p:nvGrpSpPr>
          <p:cNvPr name="Group 3" id="3"/>
          <p:cNvGrpSpPr/>
          <p:nvPr/>
        </p:nvGrpSpPr>
        <p:grpSpPr>
          <a:xfrm rot="0">
            <a:off x="16023728" y="8051303"/>
            <a:ext cx="2149972" cy="2149972"/>
            <a:chOff x="0" y="0"/>
            <a:chExt cx="2866630" cy="2866630"/>
          </a:xfrm>
        </p:grpSpPr>
        <p:grpSp>
          <p:nvGrpSpPr>
            <p:cNvPr name="Group 4" id="4"/>
            <p:cNvGrpSpPr/>
            <p:nvPr/>
          </p:nvGrpSpPr>
          <p:grpSpPr>
            <a:xfrm rot="0">
              <a:off x="40311" y="45831"/>
              <a:ext cx="2786007" cy="2786007"/>
              <a:chOff x="0" y="0"/>
              <a:chExt cx="6350000" cy="6350000"/>
            </a:xfrm>
          </p:grpSpPr>
          <p:sp>
            <p:nvSpPr>
              <p:cNvPr name="Freeform 5" id="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6F3E4"/>
              </a:solidFill>
            </p:spPr>
          </p:sp>
        </p:grpSp>
        <p:sp>
          <p:nvSpPr>
            <p:cNvPr name="Freeform 6" id="6"/>
            <p:cNvSpPr/>
            <p:nvPr/>
          </p:nvSpPr>
          <p:spPr>
            <a:xfrm flipH="false" flipV="false" rot="0">
              <a:off x="0" y="0"/>
              <a:ext cx="2866630" cy="2866630"/>
            </a:xfrm>
            <a:custGeom>
              <a:avLst/>
              <a:gdLst/>
              <a:ahLst/>
              <a:cxnLst/>
              <a:rect r="r" b="b" t="t" l="l"/>
              <a:pathLst>
                <a:path h="2866630" w="2866630">
                  <a:moveTo>
                    <a:pt x="0" y="0"/>
                  </a:moveTo>
                  <a:lnTo>
                    <a:pt x="2866630" y="0"/>
                  </a:lnTo>
                  <a:lnTo>
                    <a:pt x="2866630" y="2866630"/>
                  </a:lnTo>
                  <a:lnTo>
                    <a:pt x="0" y="286663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249755" y="226330"/>
              <a:ext cx="2367120" cy="2413969"/>
            </a:xfrm>
            <a:custGeom>
              <a:avLst/>
              <a:gdLst/>
              <a:ahLst/>
              <a:cxnLst/>
              <a:rect r="r" b="b" t="t" l="l"/>
              <a:pathLst>
                <a:path h="2413969" w="2367120">
                  <a:moveTo>
                    <a:pt x="0" y="0"/>
                  </a:moveTo>
                  <a:lnTo>
                    <a:pt x="2367120" y="0"/>
                  </a:lnTo>
                  <a:lnTo>
                    <a:pt x="2367120" y="2413969"/>
                  </a:lnTo>
                  <a:lnTo>
                    <a:pt x="0" y="2413969"/>
                  </a:lnTo>
                  <a:lnTo>
                    <a:pt x="0" y="0"/>
                  </a:lnTo>
                  <a:close/>
                </a:path>
              </a:pathLst>
            </a:custGeom>
            <a:blipFill>
              <a:blip r:embed="rId4"/>
              <a:stretch>
                <a:fillRect l="0" t="0" r="0" b="0"/>
              </a:stretch>
            </a:blipFill>
          </p:spPr>
        </p:sp>
      </p:grpSp>
      <p:sp>
        <p:nvSpPr>
          <p:cNvPr name="TextBox 8" id="8"/>
          <p:cNvSpPr txBox="true"/>
          <p:nvPr/>
        </p:nvSpPr>
        <p:spPr>
          <a:xfrm rot="0">
            <a:off x="1028700" y="966152"/>
            <a:ext cx="10770109" cy="1028700"/>
          </a:xfrm>
          <a:prstGeom prst="rect">
            <a:avLst/>
          </a:prstGeom>
        </p:spPr>
        <p:txBody>
          <a:bodyPr anchor="t" rtlCol="false" tIns="0" lIns="0" bIns="0" rIns="0">
            <a:spAutoFit/>
          </a:bodyPr>
          <a:lstStyle/>
          <a:p>
            <a:pPr algn="l">
              <a:lnSpc>
                <a:spcPts val="8400"/>
              </a:lnSpc>
            </a:pPr>
            <a:r>
              <a:rPr lang="en-US" sz="6000">
                <a:solidFill>
                  <a:srgbClr val="322012"/>
                </a:solidFill>
                <a:latin typeface="TAN Mon Cheri"/>
                <a:ea typeface="TAN Mon Cheri"/>
                <a:cs typeface="TAN Mon Cheri"/>
                <a:sym typeface="TAN Mon Cheri"/>
              </a:rPr>
              <a:t>Land Acknowledgement</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E0DAC5"/>
        </a:solidFill>
      </p:bgPr>
    </p:bg>
    <p:spTree>
      <p:nvGrpSpPr>
        <p:cNvPr id="1" name=""/>
        <p:cNvGrpSpPr/>
        <p:nvPr/>
      </p:nvGrpSpPr>
      <p:grpSpPr>
        <a:xfrm>
          <a:off x="0" y="0"/>
          <a:ext cx="0" cy="0"/>
          <a:chOff x="0" y="0"/>
          <a:chExt cx="0" cy="0"/>
        </a:xfrm>
      </p:grpSpPr>
      <p:grpSp>
        <p:nvGrpSpPr>
          <p:cNvPr name="Group 2" id="2"/>
          <p:cNvGrpSpPr/>
          <p:nvPr/>
        </p:nvGrpSpPr>
        <p:grpSpPr>
          <a:xfrm rot="0">
            <a:off x="16023728" y="8051303"/>
            <a:ext cx="2149972" cy="2149972"/>
            <a:chOff x="0" y="0"/>
            <a:chExt cx="2866630" cy="2866630"/>
          </a:xfrm>
        </p:grpSpPr>
        <p:grpSp>
          <p:nvGrpSpPr>
            <p:cNvPr name="Group 3" id="3"/>
            <p:cNvGrpSpPr/>
            <p:nvPr/>
          </p:nvGrpSpPr>
          <p:grpSpPr>
            <a:xfrm rot="0">
              <a:off x="40311" y="45831"/>
              <a:ext cx="2786007" cy="2786007"/>
              <a:chOff x="0" y="0"/>
              <a:chExt cx="6350000" cy="6350000"/>
            </a:xfrm>
          </p:grpSpPr>
          <p:sp>
            <p:nvSpPr>
              <p:cNvPr name="Freeform 4" id="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6F3E4"/>
              </a:solidFill>
            </p:spPr>
          </p:sp>
        </p:grpSp>
        <p:sp>
          <p:nvSpPr>
            <p:cNvPr name="Freeform 5" id="5"/>
            <p:cNvSpPr/>
            <p:nvPr/>
          </p:nvSpPr>
          <p:spPr>
            <a:xfrm flipH="false" flipV="false" rot="0">
              <a:off x="0" y="0"/>
              <a:ext cx="2866630" cy="2866630"/>
            </a:xfrm>
            <a:custGeom>
              <a:avLst/>
              <a:gdLst/>
              <a:ahLst/>
              <a:cxnLst/>
              <a:rect r="r" b="b" t="t" l="l"/>
              <a:pathLst>
                <a:path h="2866630" w="2866630">
                  <a:moveTo>
                    <a:pt x="0" y="0"/>
                  </a:moveTo>
                  <a:lnTo>
                    <a:pt x="2866630" y="0"/>
                  </a:lnTo>
                  <a:lnTo>
                    <a:pt x="2866630" y="2866630"/>
                  </a:lnTo>
                  <a:lnTo>
                    <a:pt x="0" y="286663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49755" y="226330"/>
              <a:ext cx="2367120" cy="2413969"/>
            </a:xfrm>
            <a:custGeom>
              <a:avLst/>
              <a:gdLst/>
              <a:ahLst/>
              <a:cxnLst/>
              <a:rect r="r" b="b" t="t" l="l"/>
              <a:pathLst>
                <a:path h="2413969" w="2367120">
                  <a:moveTo>
                    <a:pt x="0" y="0"/>
                  </a:moveTo>
                  <a:lnTo>
                    <a:pt x="2367120" y="0"/>
                  </a:lnTo>
                  <a:lnTo>
                    <a:pt x="2367120" y="2413969"/>
                  </a:lnTo>
                  <a:lnTo>
                    <a:pt x="0" y="2413969"/>
                  </a:lnTo>
                  <a:lnTo>
                    <a:pt x="0" y="0"/>
                  </a:lnTo>
                  <a:close/>
                </a:path>
              </a:pathLst>
            </a:custGeom>
            <a:blipFill>
              <a:blip r:embed="rId4"/>
              <a:stretch>
                <a:fillRect l="0" t="0" r="0" b="0"/>
              </a:stretch>
            </a:blipFill>
          </p:spPr>
        </p:sp>
      </p:grpSp>
      <p:sp>
        <p:nvSpPr>
          <p:cNvPr name="TextBox 7" id="7"/>
          <p:cNvSpPr txBox="true"/>
          <p:nvPr/>
        </p:nvSpPr>
        <p:spPr>
          <a:xfrm rot="0">
            <a:off x="1028700" y="966152"/>
            <a:ext cx="10770109" cy="1028700"/>
          </a:xfrm>
          <a:prstGeom prst="rect">
            <a:avLst/>
          </a:prstGeom>
        </p:spPr>
        <p:txBody>
          <a:bodyPr anchor="t" rtlCol="false" tIns="0" lIns="0" bIns="0" rIns="0">
            <a:spAutoFit/>
          </a:bodyPr>
          <a:lstStyle/>
          <a:p>
            <a:pPr algn="l">
              <a:lnSpc>
                <a:spcPts val="8400"/>
              </a:lnSpc>
            </a:pPr>
            <a:r>
              <a:rPr lang="en-US" sz="6000">
                <a:solidFill>
                  <a:srgbClr val="322012"/>
                </a:solidFill>
                <a:latin typeface="TAN Mon Cheri"/>
                <a:ea typeface="TAN Mon Cheri"/>
                <a:cs typeface="TAN Mon Cheri"/>
                <a:sym typeface="TAN Mon Cheri"/>
              </a:rPr>
              <a:t>Summer of Efficiency</a:t>
            </a:r>
          </a:p>
        </p:txBody>
      </p:sp>
      <p:sp>
        <p:nvSpPr>
          <p:cNvPr name="TextBox 8" id="8"/>
          <p:cNvSpPr txBox="true"/>
          <p:nvPr/>
        </p:nvSpPr>
        <p:spPr>
          <a:xfrm rot="0">
            <a:off x="1727227" y="3001148"/>
            <a:ext cx="14833547" cy="5050155"/>
          </a:xfrm>
          <a:prstGeom prst="rect">
            <a:avLst/>
          </a:prstGeom>
        </p:spPr>
        <p:txBody>
          <a:bodyPr anchor="t" rtlCol="false" tIns="0" lIns="0" bIns="0" rIns="0">
            <a:spAutoFit/>
          </a:bodyPr>
          <a:lstStyle/>
          <a:p>
            <a:pPr algn="ctr">
              <a:lnSpc>
                <a:spcPts val="6719"/>
              </a:lnSpc>
            </a:pPr>
            <a:r>
              <a:rPr lang="en-US" sz="4800" spc="120">
                <a:solidFill>
                  <a:srgbClr val="322012"/>
                </a:solidFill>
                <a:latin typeface="Open Sans"/>
                <a:ea typeface="Open Sans"/>
                <a:cs typeface="Open Sans"/>
                <a:sym typeface="Open Sans"/>
              </a:rPr>
              <a:t>Summer 2025 is Earth Ministry/Washington Interfaith Power &amp; Light’s Season of Efficiency. We seek to find and encourage ways to integrate community support into resilience project plans and implementations including accessible and affordable community options outside of solar. </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E0DAC5"/>
        </a:solidFill>
      </p:bgPr>
    </p:bg>
    <p:spTree>
      <p:nvGrpSpPr>
        <p:cNvPr id="1" name=""/>
        <p:cNvGrpSpPr/>
        <p:nvPr/>
      </p:nvGrpSpPr>
      <p:grpSpPr>
        <a:xfrm>
          <a:off x="0" y="0"/>
          <a:ext cx="0" cy="0"/>
          <a:chOff x="0" y="0"/>
          <a:chExt cx="0" cy="0"/>
        </a:xfrm>
      </p:grpSpPr>
      <p:grpSp>
        <p:nvGrpSpPr>
          <p:cNvPr name="Group 2" id="2"/>
          <p:cNvGrpSpPr/>
          <p:nvPr/>
        </p:nvGrpSpPr>
        <p:grpSpPr>
          <a:xfrm rot="0">
            <a:off x="16023728" y="8051303"/>
            <a:ext cx="2149972" cy="2149972"/>
            <a:chOff x="0" y="0"/>
            <a:chExt cx="2866630" cy="2866630"/>
          </a:xfrm>
        </p:grpSpPr>
        <p:grpSp>
          <p:nvGrpSpPr>
            <p:cNvPr name="Group 3" id="3"/>
            <p:cNvGrpSpPr/>
            <p:nvPr/>
          </p:nvGrpSpPr>
          <p:grpSpPr>
            <a:xfrm rot="0">
              <a:off x="40311" y="45831"/>
              <a:ext cx="2786007" cy="2786007"/>
              <a:chOff x="0" y="0"/>
              <a:chExt cx="6350000" cy="6350000"/>
            </a:xfrm>
          </p:grpSpPr>
          <p:sp>
            <p:nvSpPr>
              <p:cNvPr name="Freeform 4" id="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6F3E4"/>
              </a:solidFill>
            </p:spPr>
          </p:sp>
        </p:grpSp>
        <p:sp>
          <p:nvSpPr>
            <p:cNvPr name="Freeform 5" id="5"/>
            <p:cNvSpPr/>
            <p:nvPr/>
          </p:nvSpPr>
          <p:spPr>
            <a:xfrm flipH="false" flipV="false" rot="0">
              <a:off x="0" y="0"/>
              <a:ext cx="2866630" cy="2866630"/>
            </a:xfrm>
            <a:custGeom>
              <a:avLst/>
              <a:gdLst/>
              <a:ahLst/>
              <a:cxnLst/>
              <a:rect r="r" b="b" t="t" l="l"/>
              <a:pathLst>
                <a:path h="2866630" w="2866630">
                  <a:moveTo>
                    <a:pt x="0" y="0"/>
                  </a:moveTo>
                  <a:lnTo>
                    <a:pt x="2866630" y="0"/>
                  </a:lnTo>
                  <a:lnTo>
                    <a:pt x="2866630" y="2866630"/>
                  </a:lnTo>
                  <a:lnTo>
                    <a:pt x="0" y="286663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49755" y="226330"/>
              <a:ext cx="2367120" cy="2413969"/>
            </a:xfrm>
            <a:custGeom>
              <a:avLst/>
              <a:gdLst/>
              <a:ahLst/>
              <a:cxnLst/>
              <a:rect r="r" b="b" t="t" l="l"/>
              <a:pathLst>
                <a:path h="2413969" w="2367120">
                  <a:moveTo>
                    <a:pt x="0" y="0"/>
                  </a:moveTo>
                  <a:lnTo>
                    <a:pt x="2367120" y="0"/>
                  </a:lnTo>
                  <a:lnTo>
                    <a:pt x="2367120" y="2413969"/>
                  </a:lnTo>
                  <a:lnTo>
                    <a:pt x="0" y="2413969"/>
                  </a:lnTo>
                  <a:lnTo>
                    <a:pt x="0" y="0"/>
                  </a:lnTo>
                  <a:close/>
                </a:path>
              </a:pathLst>
            </a:custGeom>
            <a:blipFill>
              <a:blip r:embed="rId4"/>
              <a:stretch>
                <a:fillRect l="0" t="0" r="0" b="0"/>
              </a:stretch>
            </a:blipFill>
          </p:spPr>
        </p:sp>
      </p:grpSp>
      <p:sp>
        <p:nvSpPr>
          <p:cNvPr name="TextBox 7" id="7"/>
          <p:cNvSpPr txBox="true"/>
          <p:nvPr/>
        </p:nvSpPr>
        <p:spPr>
          <a:xfrm rot="0">
            <a:off x="1028700" y="966152"/>
            <a:ext cx="13095750" cy="1028700"/>
          </a:xfrm>
          <a:prstGeom prst="rect">
            <a:avLst/>
          </a:prstGeom>
        </p:spPr>
        <p:txBody>
          <a:bodyPr anchor="t" rtlCol="false" tIns="0" lIns="0" bIns="0" rIns="0">
            <a:spAutoFit/>
          </a:bodyPr>
          <a:lstStyle/>
          <a:p>
            <a:pPr algn="l">
              <a:lnSpc>
                <a:spcPts val="8400"/>
              </a:lnSpc>
            </a:pPr>
            <a:r>
              <a:rPr lang="en-US" sz="6000">
                <a:solidFill>
                  <a:srgbClr val="322012"/>
                </a:solidFill>
                <a:latin typeface="TAN Mon Cheri"/>
                <a:ea typeface="TAN Mon Cheri"/>
                <a:cs typeface="TAN Mon Cheri"/>
                <a:sym typeface="TAN Mon Cheri"/>
              </a:rPr>
              <a:t>Summer Heat and Wildfires</a:t>
            </a:r>
          </a:p>
        </p:txBody>
      </p:sp>
      <p:sp>
        <p:nvSpPr>
          <p:cNvPr name="TextBox 8" id="8"/>
          <p:cNvSpPr txBox="true"/>
          <p:nvPr/>
        </p:nvSpPr>
        <p:spPr>
          <a:xfrm rot="0">
            <a:off x="1727227" y="3848873"/>
            <a:ext cx="14833547" cy="4202430"/>
          </a:xfrm>
          <a:prstGeom prst="rect">
            <a:avLst/>
          </a:prstGeom>
        </p:spPr>
        <p:txBody>
          <a:bodyPr anchor="t" rtlCol="false" tIns="0" lIns="0" bIns="0" rIns="0">
            <a:spAutoFit/>
          </a:bodyPr>
          <a:lstStyle/>
          <a:p>
            <a:pPr algn="ctr">
              <a:lnSpc>
                <a:spcPts val="6719"/>
              </a:lnSpc>
            </a:pPr>
            <a:r>
              <a:rPr lang="en-US" sz="4800" spc="120">
                <a:solidFill>
                  <a:srgbClr val="322012"/>
                </a:solidFill>
                <a:latin typeface="Open Sans"/>
                <a:ea typeface="Open Sans"/>
                <a:cs typeface="Open Sans"/>
                <a:sym typeface="Open Sans"/>
              </a:rPr>
              <a:t>Preparing for Summer Heat and Wildfires, is about discussing the current heat and wildfire landscape and predictions across the state while exploring affordable and easy tools to beat that heat and filter your air as needed!</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6F3E4"/>
        </a:solidFill>
      </p:bgPr>
    </p:bg>
    <p:spTree>
      <p:nvGrpSpPr>
        <p:cNvPr id="1" name=""/>
        <p:cNvGrpSpPr/>
        <p:nvPr/>
      </p:nvGrpSpPr>
      <p:grpSpPr>
        <a:xfrm>
          <a:off x="0" y="0"/>
          <a:ext cx="0" cy="0"/>
          <a:chOff x="0" y="0"/>
          <a:chExt cx="0" cy="0"/>
        </a:xfrm>
      </p:grpSpPr>
      <p:sp>
        <p:nvSpPr>
          <p:cNvPr name="Freeform 2" id="2"/>
          <p:cNvSpPr/>
          <p:nvPr/>
        </p:nvSpPr>
        <p:spPr>
          <a:xfrm flipH="false" flipV="false" rot="0">
            <a:off x="9330491" y="3051194"/>
            <a:ext cx="924039" cy="356910"/>
          </a:xfrm>
          <a:custGeom>
            <a:avLst/>
            <a:gdLst/>
            <a:ahLst/>
            <a:cxnLst/>
            <a:rect r="r" b="b" t="t" l="l"/>
            <a:pathLst>
              <a:path h="356910" w="924039">
                <a:moveTo>
                  <a:pt x="0" y="0"/>
                </a:moveTo>
                <a:lnTo>
                  <a:pt x="924039" y="0"/>
                </a:lnTo>
                <a:lnTo>
                  <a:pt x="924039" y="356910"/>
                </a:lnTo>
                <a:lnTo>
                  <a:pt x="0" y="3569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5705400" y="3105736"/>
            <a:ext cx="1144514" cy="181772"/>
          </a:xfrm>
          <a:prstGeom prst="rect">
            <a:avLst/>
          </a:prstGeom>
        </p:spPr>
        <p:txBody>
          <a:bodyPr anchor="t" rtlCol="false" tIns="0" lIns="0" bIns="0" rIns="0">
            <a:spAutoFit/>
          </a:bodyPr>
          <a:lstStyle/>
          <a:p>
            <a:pPr algn="ctr">
              <a:lnSpc>
                <a:spcPts val="1433"/>
              </a:lnSpc>
            </a:pPr>
            <a:r>
              <a:rPr lang="en-US" sz="1023">
                <a:solidFill>
                  <a:srgbClr val="FEF7F2"/>
                </a:solidFill>
                <a:latin typeface="TAN Mon Cheri"/>
                <a:ea typeface="TAN Mon Cheri"/>
                <a:cs typeface="TAN Mon Cheri"/>
                <a:sym typeface="TAN Mon Cheri"/>
              </a:rPr>
              <a:t>K &amp; P</a:t>
            </a:r>
          </a:p>
        </p:txBody>
      </p:sp>
      <p:grpSp>
        <p:nvGrpSpPr>
          <p:cNvPr name="Group 4" id="4"/>
          <p:cNvGrpSpPr/>
          <p:nvPr/>
        </p:nvGrpSpPr>
        <p:grpSpPr>
          <a:xfrm rot="0">
            <a:off x="16023728" y="8051303"/>
            <a:ext cx="2149972" cy="2149972"/>
            <a:chOff x="0" y="0"/>
            <a:chExt cx="2866630" cy="2866630"/>
          </a:xfrm>
        </p:grpSpPr>
        <p:grpSp>
          <p:nvGrpSpPr>
            <p:cNvPr name="Group 5" id="5"/>
            <p:cNvGrpSpPr/>
            <p:nvPr/>
          </p:nvGrpSpPr>
          <p:grpSpPr>
            <a:xfrm rot="0">
              <a:off x="40311" y="45831"/>
              <a:ext cx="2786007" cy="2786007"/>
              <a:chOff x="0" y="0"/>
              <a:chExt cx="6350000" cy="6350000"/>
            </a:xfrm>
          </p:grpSpPr>
          <p:sp>
            <p:nvSpPr>
              <p:cNvPr name="Freeform 6" id="6"/>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6F3E4"/>
              </a:solidFill>
            </p:spPr>
          </p:sp>
        </p:grpSp>
        <p:sp>
          <p:nvSpPr>
            <p:cNvPr name="Freeform 7" id="7"/>
            <p:cNvSpPr/>
            <p:nvPr/>
          </p:nvSpPr>
          <p:spPr>
            <a:xfrm flipH="false" flipV="false" rot="0">
              <a:off x="0" y="0"/>
              <a:ext cx="2866630" cy="2866630"/>
            </a:xfrm>
            <a:custGeom>
              <a:avLst/>
              <a:gdLst/>
              <a:ahLst/>
              <a:cxnLst/>
              <a:rect r="r" b="b" t="t" l="l"/>
              <a:pathLst>
                <a:path h="2866630" w="2866630">
                  <a:moveTo>
                    <a:pt x="0" y="0"/>
                  </a:moveTo>
                  <a:lnTo>
                    <a:pt x="2866630" y="0"/>
                  </a:lnTo>
                  <a:lnTo>
                    <a:pt x="2866630" y="2866630"/>
                  </a:lnTo>
                  <a:lnTo>
                    <a:pt x="0" y="286663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249755" y="226330"/>
              <a:ext cx="2367120" cy="2413969"/>
            </a:xfrm>
            <a:custGeom>
              <a:avLst/>
              <a:gdLst/>
              <a:ahLst/>
              <a:cxnLst/>
              <a:rect r="r" b="b" t="t" l="l"/>
              <a:pathLst>
                <a:path h="2413969" w="2367120">
                  <a:moveTo>
                    <a:pt x="0" y="0"/>
                  </a:moveTo>
                  <a:lnTo>
                    <a:pt x="2367120" y="0"/>
                  </a:lnTo>
                  <a:lnTo>
                    <a:pt x="2367120" y="2413969"/>
                  </a:lnTo>
                  <a:lnTo>
                    <a:pt x="0" y="2413969"/>
                  </a:lnTo>
                  <a:lnTo>
                    <a:pt x="0" y="0"/>
                  </a:lnTo>
                  <a:close/>
                </a:path>
              </a:pathLst>
            </a:custGeom>
            <a:blipFill>
              <a:blip r:embed="rId6"/>
              <a:stretch>
                <a:fillRect l="0" t="0" r="0" b="0"/>
              </a:stretch>
            </a:blipFill>
          </p:spPr>
        </p:sp>
      </p:grpSp>
      <p:sp>
        <p:nvSpPr>
          <p:cNvPr name="TextBox 9" id="9"/>
          <p:cNvSpPr txBox="true"/>
          <p:nvPr/>
        </p:nvSpPr>
        <p:spPr>
          <a:xfrm rot="0">
            <a:off x="1028700" y="966152"/>
            <a:ext cx="14653882" cy="1028700"/>
          </a:xfrm>
          <a:prstGeom prst="rect">
            <a:avLst/>
          </a:prstGeom>
        </p:spPr>
        <p:txBody>
          <a:bodyPr anchor="t" rtlCol="false" tIns="0" lIns="0" bIns="0" rIns="0">
            <a:spAutoFit/>
          </a:bodyPr>
          <a:lstStyle/>
          <a:p>
            <a:pPr algn="l">
              <a:lnSpc>
                <a:spcPts val="8400"/>
              </a:lnSpc>
            </a:pPr>
            <a:r>
              <a:rPr lang="en-US" sz="6000">
                <a:solidFill>
                  <a:srgbClr val="322012"/>
                </a:solidFill>
                <a:latin typeface="TAN Mon Cheri"/>
                <a:ea typeface="TAN Mon Cheri"/>
                <a:cs typeface="TAN Mon Cheri"/>
                <a:sym typeface="TAN Mon Cheri"/>
              </a:rPr>
              <a:t>Summer 2025 Heat</a:t>
            </a:r>
          </a:p>
        </p:txBody>
      </p:sp>
      <p:sp>
        <p:nvSpPr>
          <p:cNvPr name="TextBox 10" id="10"/>
          <p:cNvSpPr txBox="true"/>
          <p:nvPr/>
        </p:nvSpPr>
        <p:spPr>
          <a:xfrm rot="0">
            <a:off x="1727227" y="2415043"/>
            <a:ext cx="14833547" cy="5636260"/>
          </a:xfrm>
          <a:prstGeom prst="rect">
            <a:avLst/>
          </a:prstGeom>
        </p:spPr>
        <p:txBody>
          <a:bodyPr anchor="t" rtlCol="false" tIns="0" lIns="0" bIns="0" rIns="0">
            <a:spAutoFit/>
          </a:bodyPr>
          <a:lstStyle/>
          <a:p>
            <a:pPr algn="ctr">
              <a:lnSpc>
                <a:spcPts val="6440"/>
              </a:lnSpc>
            </a:pPr>
            <a:r>
              <a:rPr lang="en-US" sz="4600" spc="115">
                <a:solidFill>
                  <a:srgbClr val="322012"/>
                </a:solidFill>
                <a:latin typeface="Open Sans"/>
                <a:ea typeface="Open Sans"/>
                <a:cs typeface="Open Sans"/>
                <a:sym typeface="Open Sans"/>
              </a:rPr>
              <a:t>We are no stranger to the fact that Washington summers are getting longer, hotter and potentially more dangerous as the years go on. According to climate scientists, the number of very hot days and extreme heat events will increase across the state, though by how much varies depending on location and future greenhouse gas emissions.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6F3E4"/>
        </a:solidFill>
      </p:bgPr>
    </p:bg>
    <p:spTree>
      <p:nvGrpSpPr>
        <p:cNvPr id="1" name=""/>
        <p:cNvGrpSpPr/>
        <p:nvPr/>
      </p:nvGrpSpPr>
      <p:grpSpPr>
        <a:xfrm>
          <a:off x="0" y="0"/>
          <a:ext cx="0" cy="0"/>
          <a:chOff x="0" y="0"/>
          <a:chExt cx="0" cy="0"/>
        </a:xfrm>
      </p:grpSpPr>
      <p:sp>
        <p:nvSpPr>
          <p:cNvPr name="Freeform 2" id="2"/>
          <p:cNvSpPr/>
          <p:nvPr/>
        </p:nvSpPr>
        <p:spPr>
          <a:xfrm flipH="false" flipV="false" rot="0">
            <a:off x="9330491" y="3051194"/>
            <a:ext cx="924039" cy="356910"/>
          </a:xfrm>
          <a:custGeom>
            <a:avLst/>
            <a:gdLst/>
            <a:ahLst/>
            <a:cxnLst/>
            <a:rect r="r" b="b" t="t" l="l"/>
            <a:pathLst>
              <a:path h="356910" w="924039">
                <a:moveTo>
                  <a:pt x="0" y="0"/>
                </a:moveTo>
                <a:lnTo>
                  <a:pt x="924039" y="0"/>
                </a:lnTo>
                <a:lnTo>
                  <a:pt x="924039" y="356910"/>
                </a:lnTo>
                <a:lnTo>
                  <a:pt x="0" y="3569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6023728" y="8051303"/>
            <a:ext cx="2149972" cy="2149972"/>
            <a:chOff x="0" y="0"/>
            <a:chExt cx="2866630" cy="2866630"/>
          </a:xfrm>
        </p:grpSpPr>
        <p:grpSp>
          <p:nvGrpSpPr>
            <p:cNvPr name="Group 4" id="4"/>
            <p:cNvGrpSpPr/>
            <p:nvPr/>
          </p:nvGrpSpPr>
          <p:grpSpPr>
            <a:xfrm rot="0">
              <a:off x="40311" y="45831"/>
              <a:ext cx="2786007" cy="2786007"/>
              <a:chOff x="0" y="0"/>
              <a:chExt cx="6350000" cy="6350000"/>
            </a:xfrm>
          </p:grpSpPr>
          <p:sp>
            <p:nvSpPr>
              <p:cNvPr name="Freeform 5" id="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6F3E4"/>
              </a:solidFill>
            </p:spPr>
          </p:sp>
        </p:grpSp>
        <p:sp>
          <p:nvSpPr>
            <p:cNvPr name="Freeform 6" id="6"/>
            <p:cNvSpPr/>
            <p:nvPr/>
          </p:nvSpPr>
          <p:spPr>
            <a:xfrm flipH="false" flipV="false" rot="0">
              <a:off x="0" y="0"/>
              <a:ext cx="2866630" cy="2866630"/>
            </a:xfrm>
            <a:custGeom>
              <a:avLst/>
              <a:gdLst/>
              <a:ahLst/>
              <a:cxnLst/>
              <a:rect r="r" b="b" t="t" l="l"/>
              <a:pathLst>
                <a:path h="2866630" w="2866630">
                  <a:moveTo>
                    <a:pt x="0" y="0"/>
                  </a:moveTo>
                  <a:lnTo>
                    <a:pt x="2866630" y="0"/>
                  </a:lnTo>
                  <a:lnTo>
                    <a:pt x="2866630" y="2866630"/>
                  </a:lnTo>
                  <a:lnTo>
                    <a:pt x="0" y="286663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249755" y="226330"/>
              <a:ext cx="2367120" cy="2413969"/>
            </a:xfrm>
            <a:custGeom>
              <a:avLst/>
              <a:gdLst/>
              <a:ahLst/>
              <a:cxnLst/>
              <a:rect r="r" b="b" t="t" l="l"/>
              <a:pathLst>
                <a:path h="2413969" w="2367120">
                  <a:moveTo>
                    <a:pt x="0" y="0"/>
                  </a:moveTo>
                  <a:lnTo>
                    <a:pt x="2367120" y="0"/>
                  </a:lnTo>
                  <a:lnTo>
                    <a:pt x="2367120" y="2413969"/>
                  </a:lnTo>
                  <a:lnTo>
                    <a:pt x="0" y="2413969"/>
                  </a:lnTo>
                  <a:lnTo>
                    <a:pt x="0" y="0"/>
                  </a:lnTo>
                  <a:close/>
                </a:path>
              </a:pathLst>
            </a:custGeom>
            <a:blipFill>
              <a:blip r:embed="rId6"/>
              <a:stretch>
                <a:fillRect l="0" t="0" r="0" b="0"/>
              </a:stretch>
            </a:blipFill>
          </p:spPr>
        </p:sp>
      </p:grpSp>
      <p:sp>
        <p:nvSpPr>
          <p:cNvPr name="Freeform 8" id="8"/>
          <p:cNvSpPr/>
          <p:nvPr/>
        </p:nvSpPr>
        <p:spPr>
          <a:xfrm flipH="false" flipV="false" rot="0">
            <a:off x="4149968" y="2201894"/>
            <a:ext cx="9988064" cy="7715779"/>
          </a:xfrm>
          <a:custGeom>
            <a:avLst/>
            <a:gdLst/>
            <a:ahLst/>
            <a:cxnLst/>
            <a:rect r="r" b="b" t="t" l="l"/>
            <a:pathLst>
              <a:path h="7715779" w="9988064">
                <a:moveTo>
                  <a:pt x="0" y="0"/>
                </a:moveTo>
                <a:lnTo>
                  <a:pt x="9988064" y="0"/>
                </a:lnTo>
                <a:lnTo>
                  <a:pt x="9988064" y="7715779"/>
                </a:lnTo>
                <a:lnTo>
                  <a:pt x="0" y="7715779"/>
                </a:lnTo>
                <a:lnTo>
                  <a:pt x="0" y="0"/>
                </a:lnTo>
                <a:close/>
              </a:path>
            </a:pathLst>
          </a:custGeom>
          <a:blipFill>
            <a:blip r:embed="rId7"/>
            <a:stretch>
              <a:fillRect l="0" t="0" r="0" b="0"/>
            </a:stretch>
          </a:blipFill>
        </p:spPr>
      </p:sp>
      <p:sp>
        <p:nvSpPr>
          <p:cNvPr name="TextBox 9" id="9"/>
          <p:cNvSpPr txBox="true"/>
          <p:nvPr/>
        </p:nvSpPr>
        <p:spPr>
          <a:xfrm rot="0">
            <a:off x="15705400" y="3105736"/>
            <a:ext cx="1144514" cy="181772"/>
          </a:xfrm>
          <a:prstGeom prst="rect">
            <a:avLst/>
          </a:prstGeom>
        </p:spPr>
        <p:txBody>
          <a:bodyPr anchor="t" rtlCol="false" tIns="0" lIns="0" bIns="0" rIns="0">
            <a:spAutoFit/>
          </a:bodyPr>
          <a:lstStyle/>
          <a:p>
            <a:pPr algn="ctr">
              <a:lnSpc>
                <a:spcPts val="1433"/>
              </a:lnSpc>
            </a:pPr>
            <a:r>
              <a:rPr lang="en-US" sz="1023">
                <a:solidFill>
                  <a:srgbClr val="FEF7F2"/>
                </a:solidFill>
                <a:latin typeface="TAN Mon Cheri"/>
                <a:ea typeface="TAN Mon Cheri"/>
                <a:cs typeface="TAN Mon Cheri"/>
                <a:sym typeface="TAN Mon Cheri"/>
              </a:rPr>
              <a:t>K &amp; P</a:t>
            </a:r>
          </a:p>
        </p:txBody>
      </p:sp>
      <p:sp>
        <p:nvSpPr>
          <p:cNvPr name="TextBox 10" id="10"/>
          <p:cNvSpPr txBox="true"/>
          <p:nvPr/>
        </p:nvSpPr>
        <p:spPr>
          <a:xfrm rot="0">
            <a:off x="1028700" y="966152"/>
            <a:ext cx="14653882" cy="1028700"/>
          </a:xfrm>
          <a:prstGeom prst="rect">
            <a:avLst/>
          </a:prstGeom>
        </p:spPr>
        <p:txBody>
          <a:bodyPr anchor="t" rtlCol="false" tIns="0" lIns="0" bIns="0" rIns="0">
            <a:spAutoFit/>
          </a:bodyPr>
          <a:lstStyle/>
          <a:p>
            <a:pPr algn="l">
              <a:lnSpc>
                <a:spcPts val="8400"/>
              </a:lnSpc>
            </a:pPr>
            <a:r>
              <a:rPr lang="en-US" sz="6000">
                <a:solidFill>
                  <a:srgbClr val="322012"/>
                </a:solidFill>
                <a:latin typeface="TAN Mon Cheri"/>
                <a:ea typeface="TAN Mon Cheri"/>
                <a:cs typeface="TAN Mon Cheri"/>
                <a:sym typeface="TAN Mon Cheri"/>
              </a:rPr>
              <a:t>Summer 2025 Heat - Forecast</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6F3E4"/>
        </a:solidFill>
      </p:bgPr>
    </p:bg>
    <p:spTree>
      <p:nvGrpSpPr>
        <p:cNvPr id="1" name=""/>
        <p:cNvGrpSpPr/>
        <p:nvPr/>
      </p:nvGrpSpPr>
      <p:grpSpPr>
        <a:xfrm>
          <a:off x="0" y="0"/>
          <a:ext cx="0" cy="0"/>
          <a:chOff x="0" y="0"/>
          <a:chExt cx="0" cy="0"/>
        </a:xfrm>
      </p:grpSpPr>
      <p:sp>
        <p:nvSpPr>
          <p:cNvPr name="Freeform 2" id="2"/>
          <p:cNvSpPr/>
          <p:nvPr/>
        </p:nvSpPr>
        <p:spPr>
          <a:xfrm flipH="false" flipV="false" rot="0">
            <a:off x="9330491" y="3051194"/>
            <a:ext cx="924039" cy="356910"/>
          </a:xfrm>
          <a:custGeom>
            <a:avLst/>
            <a:gdLst/>
            <a:ahLst/>
            <a:cxnLst/>
            <a:rect r="r" b="b" t="t" l="l"/>
            <a:pathLst>
              <a:path h="356910" w="924039">
                <a:moveTo>
                  <a:pt x="0" y="0"/>
                </a:moveTo>
                <a:lnTo>
                  <a:pt x="924039" y="0"/>
                </a:lnTo>
                <a:lnTo>
                  <a:pt x="924039" y="356910"/>
                </a:lnTo>
                <a:lnTo>
                  <a:pt x="0" y="3569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6023728" y="8051303"/>
            <a:ext cx="2149972" cy="2149972"/>
            <a:chOff x="0" y="0"/>
            <a:chExt cx="2866630" cy="2866630"/>
          </a:xfrm>
        </p:grpSpPr>
        <p:grpSp>
          <p:nvGrpSpPr>
            <p:cNvPr name="Group 4" id="4"/>
            <p:cNvGrpSpPr/>
            <p:nvPr/>
          </p:nvGrpSpPr>
          <p:grpSpPr>
            <a:xfrm rot="0">
              <a:off x="40311" y="45831"/>
              <a:ext cx="2786007" cy="2786007"/>
              <a:chOff x="0" y="0"/>
              <a:chExt cx="6350000" cy="6350000"/>
            </a:xfrm>
          </p:grpSpPr>
          <p:sp>
            <p:nvSpPr>
              <p:cNvPr name="Freeform 5" id="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6F3E4"/>
              </a:solidFill>
            </p:spPr>
          </p:sp>
        </p:grpSp>
        <p:sp>
          <p:nvSpPr>
            <p:cNvPr name="Freeform 6" id="6"/>
            <p:cNvSpPr/>
            <p:nvPr/>
          </p:nvSpPr>
          <p:spPr>
            <a:xfrm flipH="false" flipV="false" rot="0">
              <a:off x="0" y="0"/>
              <a:ext cx="2866630" cy="2866630"/>
            </a:xfrm>
            <a:custGeom>
              <a:avLst/>
              <a:gdLst/>
              <a:ahLst/>
              <a:cxnLst/>
              <a:rect r="r" b="b" t="t" l="l"/>
              <a:pathLst>
                <a:path h="2866630" w="2866630">
                  <a:moveTo>
                    <a:pt x="0" y="0"/>
                  </a:moveTo>
                  <a:lnTo>
                    <a:pt x="2866630" y="0"/>
                  </a:lnTo>
                  <a:lnTo>
                    <a:pt x="2866630" y="2866630"/>
                  </a:lnTo>
                  <a:lnTo>
                    <a:pt x="0" y="286663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249755" y="226330"/>
              <a:ext cx="2367120" cy="2413969"/>
            </a:xfrm>
            <a:custGeom>
              <a:avLst/>
              <a:gdLst/>
              <a:ahLst/>
              <a:cxnLst/>
              <a:rect r="r" b="b" t="t" l="l"/>
              <a:pathLst>
                <a:path h="2413969" w="2367120">
                  <a:moveTo>
                    <a:pt x="0" y="0"/>
                  </a:moveTo>
                  <a:lnTo>
                    <a:pt x="2367120" y="0"/>
                  </a:lnTo>
                  <a:lnTo>
                    <a:pt x="2367120" y="2413969"/>
                  </a:lnTo>
                  <a:lnTo>
                    <a:pt x="0" y="2413969"/>
                  </a:lnTo>
                  <a:lnTo>
                    <a:pt x="0" y="0"/>
                  </a:lnTo>
                  <a:close/>
                </a:path>
              </a:pathLst>
            </a:custGeom>
            <a:blipFill>
              <a:blip r:embed="rId6"/>
              <a:stretch>
                <a:fillRect l="0" t="0" r="0" b="0"/>
              </a:stretch>
            </a:blipFill>
          </p:spPr>
        </p:sp>
      </p:grpSp>
      <p:sp>
        <p:nvSpPr>
          <p:cNvPr name="TextBox 8" id="8"/>
          <p:cNvSpPr txBox="true"/>
          <p:nvPr/>
        </p:nvSpPr>
        <p:spPr>
          <a:xfrm rot="0">
            <a:off x="15705400" y="3105736"/>
            <a:ext cx="1144514" cy="181772"/>
          </a:xfrm>
          <a:prstGeom prst="rect">
            <a:avLst/>
          </a:prstGeom>
        </p:spPr>
        <p:txBody>
          <a:bodyPr anchor="t" rtlCol="false" tIns="0" lIns="0" bIns="0" rIns="0">
            <a:spAutoFit/>
          </a:bodyPr>
          <a:lstStyle/>
          <a:p>
            <a:pPr algn="ctr">
              <a:lnSpc>
                <a:spcPts val="1433"/>
              </a:lnSpc>
            </a:pPr>
            <a:r>
              <a:rPr lang="en-US" sz="1023">
                <a:solidFill>
                  <a:srgbClr val="FEF7F2"/>
                </a:solidFill>
                <a:latin typeface="TAN Mon Cheri"/>
                <a:ea typeface="TAN Mon Cheri"/>
                <a:cs typeface="TAN Mon Cheri"/>
                <a:sym typeface="TAN Mon Cheri"/>
              </a:rPr>
              <a:t>K &amp; P</a:t>
            </a:r>
          </a:p>
        </p:txBody>
      </p:sp>
      <p:sp>
        <p:nvSpPr>
          <p:cNvPr name="TextBox 9" id="9"/>
          <p:cNvSpPr txBox="true"/>
          <p:nvPr/>
        </p:nvSpPr>
        <p:spPr>
          <a:xfrm rot="0">
            <a:off x="1028700" y="966152"/>
            <a:ext cx="16405313" cy="1028700"/>
          </a:xfrm>
          <a:prstGeom prst="rect">
            <a:avLst/>
          </a:prstGeom>
        </p:spPr>
        <p:txBody>
          <a:bodyPr anchor="t" rtlCol="false" tIns="0" lIns="0" bIns="0" rIns="0">
            <a:spAutoFit/>
          </a:bodyPr>
          <a:lstStyle/>
          <a:p>
            <a:pPr algn="l">
              <a:lnSpc>
                <a:spcPts val="8400"/>
              </a:lnSpc>
            </a:pPr>
            <a:r>
              <a:rPr lang="en-US" sz="6000">
                <a:solidFill>
                  <a:srgbClr val="322012"/>
                </a:solidFill>
                <a:latin typeface="TAN Mon Cheri"/>
                <a:ea typeface="TAN Mon Cheri"/>
                <a:cs typeface="TAN Mon Cheri"/>
                <a:sym typeface="TAN Mon Cheri"/>
              </a:rPr>
              <a:t>Summer 2025 Heat  - Community</a:t>
            </a:r>
          </a:p>
        </p:txBody>
      </p:sp>
      <p:grpSp>
        <p:nvGrpSpPr>
          <p:cNvPr name="Group 10" id="10"/>
          <p:cNvGrpSpPr/>
          <p:nvPr/>
        </p:nvGrpSpPr>
        <p:grpSpPr>
          <a:xfrm rot="0">
            <a:off x="0" y="3051194"/>
            <a:ext cx="15481158" cy="7235806"/>
            <a:chOff x="0" y="0"/>
            <a:chExt cx="20641544" cy="9647741"/>
          </a:xfrm>
        </p:grpSpPr>
        <p:grpSp>
          <p:nvGrpSpPr>
            <p:cNvPr name="Group 11" id="11"/>
            <p:cNvGrpSpPr/>
            <p:nvPr/>
          </p:nvGrpSpPr>
          <p:grpSpPr>
            <a:xfrm rot="0">
              <a:off x="13805191" y="0"/>
              <a:ext cx="6836353" cy="9647741"/>
              <a:chOff x="0" y="0"/>
              <a:chExt cx="6836353" cy="9647741"/>
            </a:xfrm>
          </p:grpSpPr>
          <p:pic>
            <p:nvPicPr>
              <p:cNvPr name="Picture 12" id="12"/>
              <p:cNvPicPr>
                <a:picLocks noChangeAspect="true"/>
              </p:cNvPicPr>
              <p:nvPr/>
            </p:nvPicPr>
            <p:blipFill>
              <a:blip r:embed="rId7"/>
              <a:srcRect l="16534" t="0" r="36255" b="0"/>
              <a:stretch>
                <a:fillRect/>
              </a:stretch>
            </p:blipFill>
            <p:spPr>
              <a:xfrm flipH="false" flipV="false">
                <a:off x="0" y="0"/>
                <a:ext cx="6836353" cy="9647741"/>
              </a:xfrm>
              <a:prstGeom prst="rect">
                <a:avLst/>
              </a:prstGeom>
            </p:spPr>
          </p:pic>
        </p:grpSp>
        <p:grpSp>
          <p:nvGrpSpPr>
            <p:cNvPr name="Group 13" id="13"/>
            <p:cNvGrpSpPr/>
            <p:nvPr/>
          </p:nvGrpSpPr>
          <p:grpSpPr>
            <a:xfrm rot="0">
              <a:off x="0" y="0"/>
              <a:ext cx="13672707" cy="9647741"/>
              <a:chOff x="0" y="0"/>
              <a:chExt cx="13672707" cy="9647741"/>
            </a:xfrm>
          </p:grpSpPr>
          <p:pic>
            <p:nvPicPr>
              <p:cNvPr name="Picture 14" id="14"/>
              <p:cNvPicPr>
                <a:picLocks noChangeAspect="true"/>
              </p:cNvPicPr>
              <p:nvPr/>
            </p:nvPicPr>
            <p:blipFill>
              <a:blip r:embed="rId8"/>
              <a:srcRect l="26614" t="0" r="26614" b="0"/>
              <a:stretch>
                <a:fillRect/>
              </a:stretch>
            </p:blipFill>
            <p:spPr>
              <a:xfrm flipH="false" flipV="false">
                <a:off x="0" y="0"/>
                <a:ext cx="6772853" cy="9647741"/>
              </a:xfrm>
              <a:prstGeom prst="rect">
                <a:avLst/>
              </a:prstGeom>
            </p:spPr>
          </p:pic>
          <p:pic>
            <p:nvPicPr>
              <p:cNvPr name="Picture 15" id="15"/>
              <p:cNvPicPr>
                <a:picLocks noChangeAspect="true"/>
              </p:cNvPicPr>
              <p:nvPr/>
            </p:nvPicPr>
            <p:blipFill>
              <a:blip r:embed="rId9"/>
              <a:srcRect l="26570" t="0" r="26570" b="0"/>
              <a:stretch>
                <a:fillRect/>
              </a:stretch>
            </p:blipFill>
            <p:spPr>
              <a:xfrm flipH="false" flipV="false">
                <a:off x="6899853" y="0"/>
                <a:ext cx="6772853" cy="9647741"/>
              </a:xfrm>
              <a:prstGeom prst="rect">
                <a:avLst/>
              </a:prstGeom>
            </p:spPr>
          </p:pic>
        </p:gr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6F3E4"/>
        </a:solidFill>
      </p:bgPr>
    </p:bg>
    <p:spTree>
      <p:nvGrpSpPr>
        <p:cNvPr id="1" name=""/>
        <p:cNvGrpSpPr/>
        <p:nvPr/>
      </p:nvGrpSpPr>
      <p:grpSpPr>
        <a:xfrm>
          <a:off x="0" y="0"/>
          <a:ext cx="0" cy="0"/>
          <a:chOff x="0" y="0"/>
          <a:chExt cx="0" cy="0"/>
        </a:xfrm>
      </p:grpSpPr>
      <p:sp>
        <p:nvSpPr>
          <p:cNvPr name="Freeform 2" id="2"/>
          <p:cNvSpPr/>
          <p:nvPr/>
        </p:nvSpPr>
        <p:spPr>
          <a:xfrm flipH="false" flipV="false" rot="0">
            <a:off x="9330491" y="3051194"/>
            <a:ext cx="924039" cy="356910"/>
          </a:xfrm>
          <a:custGeom>
            <a:avLst/>
            <a:gdLst/>
            <a:ahLst/>
            <a:cxnLst/>
            <a:rect r="r" b="b" t="t" l="l"/>
            <a:pathLst>
              <a:path h="356910" w="924039">
                <a:moveTo>
                  <a:pt x="0" y="0"/>
                </a:moveTo>
                <a:lnTo>
                  <a:pt x="924039" y="0"/>
                </a:lnTo>
                <a:lnTo>
                  <a:pt x="924039" y="356910"/>
                </a:lnTo>
                <a:lnTo>
                  <a:pt x="0" y="3569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6023728" y="8051303"/>
            <a:ext cx="2149972" cy="2149972"/>
            <a:chOff x="0" y="0"/>
            <a:chExt cx="2866630" cy="2866630"/>
          </a:xfrm>
        </p:grpSpPr>
        <p:grpSp>
          <p:nvGrpSpPr>
            <p:cNvPr name="Group 4" id="4"/>
            <p:cNvGrpSpPr/>
            <p:nvPr/>
          </p:nvGrpSpPr>
          <p:grpSpPr>
            <a:xfrm rot="0">
              <a:off x="40311" y="45831"/>
              <a:ext cx="2786007" cy="2786007"/>
              <a:chOff x="0" y="0"/>
              <a:chExt cx="6350000" cy="6350000"/>
            </a:xfrm>
          </p:grpSpPr>
          <p:sp>
            <p:nvSpPr>
              <p:cNvPr name="Freeform 5" id="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6F3E4"/>
              </a:solidFill>
            </p:spPr>
          </p:sp>
        </p:grpSp>
        <p:sp>
          <p:nvSpPr>
            <p:cNvPr name="Freeform 6" id="6"/>
            <p:cNvSpPr/>
            <p:nvPr/>
          </p:nvSpPr>
          <p:spPr>
            <a:xfrm flipH="false" flipV="false" rot="0">
              <a:off x="0" y="0"/>
              <a:ext cx="2866630" cy="2866630"/>
            </a:xfrm>
            <a:custGeom>
              <a:avLst/>
              <a:gdLst/>
              <a:ahLst/>
              <a:cxnLst/>
              <a:rect r="r" b="b" t="t" l="l"/>
              <a:pathLst>
                <a:path h="2866630" w="2866630">
                  <a:moveTo>
                    <a:pt x="0" y="0"/>
                  </a:moveTo>
                  <a:lnTo>
                    <a:pt x="2866630" y="0"/>
                  </a:lnTo>
                  <a:lnTo>
                    <a:pt x="2866630" y="2866630"/>
                  </a:lnTo>
                  <a:lnTo>
                    <a:pt x="0" y="286663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249755" y="226330"/>
              <a:ext cx="2367120" cy="2413969"/>
            </a:xfrm>
            <a:custGeom>
              <a:avLst/>
              <a:gdLst/>
              <a:ahLst/>
              <a:cxnLst/>
              <a:rect r="r" b="b" t="t" l="l"/>
              <a:pathLst>
                <a:path h="2413969" w="2367120">
                  <a:moveTo>
                    <a:pt x="0" y="0"/>
                  </a:moveTo>
                  <a:lnTo>
                    <a:pt x="2367120" y="0"/>
                  </a:lnTo>
                  <a:lnTo>
                    <a:pt x="2367120" y="2413969"/>
                  </a:lnTo>
                  <a:lnTo>
                    <a:pt x="0" y="2413969"/>
                  </a:lnTo>
                  <a:lnTo>
                    <a:pt x="0" y="0"/>
                  </a:lnTo>
                  <a:close/>
                </a:path>
              </a:pathLst>
            </a:custGeom>
            <a:blipFill>
              <a:blip r:embed="rId6"/>
              <a:stretch>
                <a:fillRect l="0" t="0" r="0" b="0"/>
              </a:stretch>
            </a:blipFill>
          </p:spPr>
        </p:sp>
      </p:grpSp>
      <p:sp>
        <p:nvSpPr>
          <p:cNvPr name="Freeform 8" id="8"/>
          <p:cNvSpPr/>
          <p:nvPr/>
        </p:nvSpPr>
        <p:spPr>
          <a:xfrm flipH="false" flipV="false" rot="0">
            <a:off x="4149968" y="2201894"/>
            <a:ext cx="9988064" cy="7715779"/>
          </a:xfrm>
          <a:custGeom>
            <a:avLst/>
            <a:gdLst/>
            <a:ahLst/>
            <a:cxnLst/>
            <a:rect r="r" b="b" t="t" l="l"/>
            <a:pathLst>
              <a:path h="7715779" w="9988064">
                <a:moveTo>
                  <a:pt x="0" y="0"/>
                </a:moveTo>
                <a:lnTo>
                  <a:pt x="9988064" y="0"/>
                </a:lnTo>
                <a:lnTo>
                  <a:pt x="9988064" y="7715779"/>
                </a:lnTo>
                <a:lnTo>
                  <a:pt x="0" y="7715779"/>
                </a:lnTo>
                <a:lnTo>
                  <a:pt x="0" y="0"/>
                </a:lnTo>
                <a:close/>
              </a:path>
            </a:pathLst>
          </a:custGeom>
          <a:blipFill>
            <a:blip r:embed="rId7"/>
            <a:stretch>
              <a:fillRect l="0" t="0" r="0" b="0"/>
            </a:stretch>
          </a:blipFill>
        </p:spPr>
      </p:sp>
      <p:sp>
        <p:nvSpPr>
          <p:cNvPr name="TextBox 9" id="9"/>
          <p:cNvSpPr txBox="true"/>
          <p:nvPr/>
        </p:nvSpPr>
        <p:spPr>
          <a:xfrm rot="0">
            <a:off x="15705400" y="3105736"/>
            <a:ext cx="1144514" cy="181772"/>
          </a:xfrm>
          <a:prstGeom prst="rect">
            <a:avLst/>
          </a:prstGeom>
        </p:spPr>
        <p:txBody>
          <a:bodyPr anchor="t" rtlCol="false" tIns="0" lIns="0" bIns="0" rIns="0">
            <a:spAutoFit/>
          </a:bodyPr>
          <a:lstStyle/>
          <a:p>
            <a:pPr algn="ctr">
              <a:lnSpc>
                <a:spcPts val="1433"/>
              </a:lnSpc>
            </a:pPr>
            <a:r>
              <a:rPr lang="en-US" sz="1023">
                <a:solidFill>
                  <a:srgbClr val="FEF7F2"/>
                </a:solidFill>
                <a:latin typeface="TAN Mon Cheri"/>
                <a:ea typeface="TAN Mon Cheri"/>
                <a:cs typeface="TAN Mon Cheri"/>
                <a:sym typeface="TAN Mon Cheri"/>
              </a:rPr>
              <a:t>K &amp; P</a:t>
            </a:r>
          </a:p>
        </p:txBody>
      </p:sp>
      <p:sp>
        <p:nvSpPr>
          <p:cNvPr name="TextBox 10" id="10"/>
          <p:cNvSpPr txBox="true"/>
          <p:nvPr/>
        </p:nvSpPr>
        <p:spPr>
          <a:xfrm rot="0">
            <a:off x="1028700" y="966152"/>
            <a:ext cx="14653882" cy="1028700"/>
          </a:xfrm>
          <a:prstGeom prst="rect">
            <a:avLst/>
          </a:prstGeom>
        </p:spPr>
        <p:txBody>
          <a:bodyPr anchor="t" rtlCol="false" tIns="0" lIns="0" bIns="0" rIns="0">
            <a:spAutoFit/>
          </a:bodyPr>
          <a:lstStyle/>
          <a:p>
            <a:pPr algn="l">
              <a:lnSpc>
                <a:spcPts val="8400"/>
              </a:lnSpc>
            </a:pPr>
            <a:r>
              <a:rPr lang="en-US" sz="6000">
                <a:solidFill>
                  <a:srgbClr val="322012"/>
                </a:solidFill>
                <a:latin typeface="TAN Mon Cheri"/>
                <a:ea typeface="TAN Mon Cheri"/>
                <a:cs typeface="TAN Mon Cheri"/>
                <a:sym typeface="TAN Mon Cheri"/>
              </a:rPr>
              <a:t>Summer 2025 Heat - Droughts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DAGsni-MhyI</dc:identifier>
  <dcterms:modified xsi:type="dcterms:W3CDTF">2011-08-01T06:04:30Z</dcterms:modified>
  <cp:revision>1</cp:revision>
  <dc:title>Preparing for Summer Heat and Wildfires Webinar</dc:title>
</cp:coreProperties>
</file>